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57" r:id="rId3"/>
    <p:sldId id="259" r:id="rId4"/>
    <p:sldId id="1080" r:id="rId5"/>
    <p:sldId id="265" r:id="rId6"/>
    <p:sldId id="290" r:id="rId7"/>
    <p:sldId id="289" r:id="rId8"/>
    <p:sldId id="303" r:id="rId9"/>
    <p:sldId id="260" r:id="rId10"/>
    <p:sldId id="1081" r:id="rId11"/>
    <p:sldId id="296" r:id="rId12"/>
    <p:sldId id="267" r:id="rId13"/>
    <p:sldId id="305" r:id="rId14"/>
    <p:sldId id="1077" r:id="rId15"/>
    <p:sldId id="269" r:id="rId16"/>
    <p:sldId id="1078" r:id="rId17"/>
    <p:sldId id="272" r:id="rId18"/>
    <p:sldId id="271" r:id="rId19"/>
    <p:sldId id="299" r:id="rId20"/>
    <p:sldId id="300" r:id="rId21"/>
    <p:sldId id="275" r:id="rId22"/>
    <p:sldId id="298" r:id="rId23"/>
    <p:sldId id="1074" r:id="rId24"/>
    <p:sldId id="276" r:id="rId25"/>
    <p:sldId id="301" r:id="rId26"/>
    <p:sldId id="285" r:id="rId27"/>
    <p:sldId id="1075" r:id="rId28"/>
    <p:sldId id="286" r:id="rId29"/>
    <p:sldId id="1073" r:id="rId30"/>
    <p:sldId id="1084" r:id="rId31"/>
    <p:sldId id="1082" r:id="rId32"/>
    <p:sldId id="281" r:id="rId33"/>
    <p:sldId id="1087" r:id="rId34"/>
    <p:sldId id="293" r:id="rId35"/>
    <p:sldId id="1088"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1BB"/>
    <a:srgbClr val="002060"/>
    <a:srgbClr val="328EA0"/>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405"/>
  </p:normalViewPr>
  <p:slideViewPr>
    <p:cSldViewPr snapToGrid="0" snapToObjects="1">
      <p:cViewPr>
        <p:scale>
          <a:sx n="50" d="100"/>
          <a:sy n="50" d="100"/>
        </p:scale>
        <p:origin x="-108"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145B-A05E-4578-A476-36EA0288835C}" type="datetimeFigureOut">
              <a:rPr lang="tr-TR" smtClean="0"/>
              <a:t>22.11.2021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8BE57-5B25-464F-9636-816B3E2D2B6A}" type="slidenum">
              <a:rPr lang="tr-TR" smtClean="0"/>
              <a:t>‹#›</a:t>
            </a:fld>
            <a:endParaRPr lang="tr-TR"/>
          </a:p>
        </p:txBody>
      </p:sp>
    </p:spTree>
    <p:extLst>
      <p:ext uri="{BB962C8B-B14F-4D97-AF65-F5344CB8AC3E}">
        <p14:creationId xmlns:p14="http://schemas.microsoft.com/office/powerpoint/2010/main" val="83124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D58BE57-5B25-464F-9636-816B3E2D2B6A}" type="slidenum">
              <a:rPr lang="tr-TR" smtClean="0"/>
              <a:t>3</a:t>
            </a:fld>
            <a:endParaRPr lang="tr-TR"/>
          </a:p>
        </p:txBody>
      </p:sp>
    </p:spTree>
    <p:extLst>
      <p:ext uri="{BB962C8B-B14F-4D97-AF65-F5344CB8AC3E}">
        <p14:creationId xmlns:p14="http://schemas.microsoft.com/office/powerpoint/2010/main" val="344647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17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92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D58BE57-5B25-464F-9636-816B3E2D2B6A}" type="slidenum">
              <a:rPr lang="tr-TR" smtClean="0"/>
              <a:t>36</a:t>
            </a:fld>
            <a:endParaRPr lang="tr-TR"/>
          </a:p>
        </p:txBody>
      </p:sp>
    </p:spTree>
    <p:extLst>
      <p:ext uri="{BB962C8B-B14F-4D97-AF65-F5344CB8AC3E}">
        <p14:creationId xmlns:p14="http://schemas.microsoft.com/office/powerpoint/2010/main" val="169643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D58BE57-5B25-464F-9636-816B3E2D2B6A}" type="slidenum">
              <a:rPr lang="tr-TR" smtClean="0"/>
              <a:t>6</a:t>
            </a:fld>
            <a:endParaRPr lang="tr-TR"/>
          </a:p>
        </p:txBody>
      </p:sp>
    </p:spTree>
    <p:extLst>
      <p:ext uri="{BB962C8B-B14F-4D97-AF65-F5344CB8AC3E}">
        <p14:creationId xmlns:p14="http://schemas.microsoft.com/office/powerpoint/2010/main" val="185263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D58BE57-5B25-464F-9636-816B3E2D2B6A}" type="slidenum">
              <a:rPr lang="tr-TR" smtClean="0"/>
              <a:t>13</a:t>
            </a:fld>
            <a:endParaRPr lang="tr-TR"/>
          </a:p>
        </p:txBody>
      </p:sp>
    </p:spTree>
    <p:extLst>
      <p:ext uri="{BB962C8B-B14F-4D97-AF65-F5344CB8AC3E}">
        <p14:creationId xmlns:p14="http://schemas.microsoft.com/office/powerpoint/2010/main" val="272403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D58BE57-5B25-464F-9636-816B3E2D2B6A}" type="slidenum">
              <a:rPr lang="tr-TR" smtClean="0"/>
              <a:t>18</a:t>
            </a:fld>
            <a:endParaRPr lang="tr-TR"/>
          </a:p>
        </p:txBody>
      </p:sp>
    </p:spTree>
    <p:extLst>
      <p:ext uri="{BB962C8B-B14F-4D97-AF65-F5344CB8AC3E}">
        <p14:creationId xmlns:p14="http://schemas.microsoft.com/office/powerpoint/2010/main" val="55221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48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12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D58BE57-5B25-464F-9636-816B3E2D2B6A}" type="slidenum">
              <a:rPr lang="tr-TR" smtClean="0"/>
              <a:t>21</a:t>
            </a:fld>
            <a:endParaRPr lang="tr-TR"/>
          </a:p>
        </p:txBody>
      </p:sp>
    </p:spTree>
    <p:extLst>
      <p:ext uri="{BB962C8B-B14F-4D97-AF65-F5344CB8AC3E}">
        <p14:creationId xmlns:p14="http://schemas.microsoft.com/office/powerpoint/2010/main" val="66888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19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8BE57-5B25-464F-9636-816B3E2D2B6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65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35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5285B2-4808-3A4D-BB68-A2E73C370163}" type="datetimeFigureOut">
              <a:rPr lang="en-TR" smtClean="0"/>
              <a:t>11/22/2021</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8497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5285B2-4808-3A4D-BB68-A2E73C370163}" type="datetimeFigureOut">
              <a:rPr lang="en-TR" smtClean="0"/>
              <a:t>11/22/2021</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80967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F5285B2-4808-3A4D-BB68-A2E73C370163}" type="datetimeFigureOut">
              <a:rPr lang="en-TR" smtClean="0"/>
              <a:t>11/22/2021</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3351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F5285B2-4808-3A4D-BB68-A2E73C370163}" type="datetimeFigureOut">
              <a:rPr lang="en-TR" smtClean="0"/>
              <a:t>11/22/2021</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81226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F5285B2-4808-3A4D-BB68-A2E73C370163}" type="datetimeFigureOut">
              <a:rPr lang="en-TR" smtClean="0"/>
              <a:t>11/22/2021</a:t>
            </a:fld>
            <a:endParaRPr lang="en-TR"/>
          </a:p>
        </p:txBody>
      </p:sp>
      <p:sp>
        <p:nvSpPr>
          <p:cNvPr id="6" name="Footer Placeholder 5"/>
          <p:cNvSpPr>
            <a:spLocks noGrp="1"/>
          </p:cNvSpPr>
          <p:nvPr>
            <p:ph type="ftr" sz="quarter" idx="11"/>
          </p:nvPr>
        </p:nvSpPr>
        <p:spPr/>
        <p:txBody>
          <a:bodyPr/>
          <a:lstStyle/>
          <a:p>
            <a:endParaRPr lang="en-TR"/>
          </a:p>
        </p:txBody>
      </p:sp>
      <p:sp>
        <p:nvSpPr>
          <p:cNvPr id="7" name="Slide Number Placeholder 6"/>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03526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F5285B2-4808-3A4D-BB68-A2E73C370163}" type="datetimeFigureOut">
              <a:rPr lang="en-TR" smtClean="0"/>
              <a:t>11/22/2021</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0653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F5285B2-4808-3A4D-BB68-A2E73C370163}" type="datetimeFigureOut">
              <a:rPr lang="en-TR" smtClean="0"/>
              <a:t>11/22/2021</a:t>
            </a:fld>
            <a:endParaRPr lang="en-TR"/>
          </a:p>
        </p:txBody>
      </p:sp>
      <p:sp>
        <p:nvSpPr>
          <p:cNvPr id="4" name="Footer Placeholder 3"/>
          <p:cNvSpPr>
            <a:spLocks noGrp="1"/>
          </p:cNvSpPr>
          <p:nvPr>
            <p:ph type="ftr" sz="quarter" idx="11"/>
          </p:nvPr>
        </p:nvSpPr>
        <p:spPr/>
        <p:txBody>
          <a:bodyPr/>
          <a:lstStyle/>
          <a:p>
            <a:endParaRPr lang="en-TR"/>
          </a:p>
        </p:txBody>
      </p:sp>
      <p:sp>
        <p:nvSpPr>
          <p:cNvPr id="5" name="Slide Number Placeholder 4"/>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15099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285B2-4808-3A4D-BB68-A2E73C370163}" type="datetimeFigureOut">
              <a:rPr lang="en-TR" smtClean="0"/>
              <a:t>11/22/2021</a:t>
            </a:fld>
            <a:endParaRPr lang="en-TR"/>
          </a:p>
        </p:txBody>
      </p:sp>
      <p:sp>
        <p:nvSpPr>
          <p:cNvPr id="3" name="Footer Placeholder 2"/>
          <p:cNvSpPr>
            <a:spLocks noGrp="1"/>
          </p:cNvSpPr>
          <p:nvPr>
            <p:ph type="ftr" sz="quarter" idx="11"/>
          </p:nvPr>
        </p:nvSpPr>
        <p:spPr/>
        <p:txBody>
          <a:bodyPr/>
          <a:lstStyle/>
          <a:p>
            <a:endParaRPr lang="en-TR"/>
          </a:p>
        </p:txBody>
      </p:sp>
      <p:sp>
        <p:nvSpPr>
          <p:cNvPr id="4" name="Slide Number Placeholder 3"/>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384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a:t>Asıl metin stillerini düzenle</a:t>
            </a:r>
          </a:p>
        </p:txBody>
      </p:sp>
      <p:sp>
        <p:nvSpPr>
          <p:cNvPr id="5" name="Date Placeholder 4"/>
          <p:cNvSpPr>
            <a:spLocks noGrp="1"/>
          </p:cNvSpPr>
          <p:nvPr>
            <p:ph type="dt" sz="half" idx="10"/>
          </p:nvPr>
        </p:nvSpPr>
        <p:spPr/>
        <p:txBody>
          <a:bodyPr/>
          <a:lstStyle/>
          <a:p>
            <a:fld id="{2F5285B2-4808-3A4D-BB68-A2E73C370163}" type="datetimeFigureOut">
              <a:rPr lang="en-TR" smtClean="0"/>
              <a:t>11/22/2021</a:t>
            </a:fld>
            <a:endParaRPr lang="en-TR"/>
          </a:p>
        </p:txBody>
      </p:sp>
      <p:sp>
        <p:nvSpPr>
          <p:cNvPr id="6" name="Footer Placeholder 5"/>
          <p:cNvSpPr>
            <a:spLocks noGrp="1"/>
          </p:cNvSpPr>
          <p:nvPr>
            <p:ph type="ftr" sz="quarter" idx="11"/>
          </p:nvPr>
        </p:nvSpPr>
        <p:spPr/>
        <p:txBody>
          <a:bodyPr/>
          <a:lstStyle/>
          <a:p>
            <a:endParaRPr lang="en-T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328460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F5285B2-4808-3A4D-BB68-A2E73C370163}" type="datetimeFigureOut">
              <a:rPr lang="en-TR" smtClean="0"/>
              <a:t>11/22/2021</a:t>
            </a:fld>
            <a:endParaRPr lang="en-T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T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40713299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F5285B2-4808-3A4D-BB68-A2E73C370163}" type="datetimeFigureOut">
              <a:rPr lang="en-TR" smtClean="0"/>
              <a:t>11/22/2021</a:t>
            </a:fld>
            <a:endParaRPr lang="en-T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T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252823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4" name="Dikdörtgen: Köşeleri Yuvarlatılmış 3">
            <a:extLst>
              <a:ext uri="{FF2B5EF4-FFF2-40B4-BE49-F238E27FC236}">
                <a16:creationId xmlns:a16="http://schemas.microsoft.com/office/drawing/2014/main" id="{1A0D8C26-8FDE-4744-9957-652C677EEB18}"/>
              </a:ext>
            </a:extLst>
          </p:cNvPr>
          <p:cNvSpPr/>
          <p:nvPr/>
        </p:nvSpPr>
        <p:spPr>
          <a:xfrm>
            <a:off x="1583473" y="615835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5" name="Resim 4">
            <a:extLst>
              <a:ext uri="{FF2B5EF4-FFF2-40B4-BE49-F238E27FC236}">
                <a16:creationId xmlns:a16="http://schemas.microsoft.com/office/drawing/2014/main" id="{ABDFDED7-9EA4-4274-8A4C-15CB837C0FA9}"/>
              </a:ext>
            </a:extLst>
          </p:cNvPr>
          <p:cNvPicPr>
            <a:picLocks noChangeAspect="1"/>
          </p:cNvPicPr>
          <p:nvPr/>
        </p:nvPicPr>
        <p:blipFill>
          <a:blip r:embed="rId3"/>
          <a:stretch>
            <a:fillRect/>
          </a:stretch>
        </p:blipFill>
        <p:spPr>
          <a:xfrm>
            <a:off x="1713021" y="5743595"/>
            <a:ext cx="1067586" cy="181393"/>
          </a:xfrm>
          <a:prstGeom prst="rect">
            <a:avLst/>
          </a:prstGeom>
        </p:spPr>
      </p:pic>
      <p:sp>
        <p:nvSpPr>
          <p:cNvPr id="6" name="Dikdörtgen: Köşeleri Yuvarlatılmış 5">
            <a:extLst>
              <a:ext uri="{FF2B5EF4-FFF2-40B4-BE49-F238E27FC236}">
                <a16:creationId xmlns:a16="http://schemas.microsoft.com/office/drawing/2014/main" id="{A0D00494-B510-46E3-B313-2D66CD6BC97D}"/>
              </a:ext>
            </a:extLst>
          </p:cNvPr>
          <p:cNvSpPr/>
          <p:nvPr/>
        </p:nvSpPr>
        <p:spPr>
          <a:xfrm>
            <a:off x="1849581" y="574337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Dikdörtgen 6">
            <a:extLst>
              <a:ext uri="{FF2B5EF4-FFF2-40B4-BE49-F238E27FC236}">
                <a16:creationId xmlns:a16="http://schemas.microsoft.com/office/drawing/2014/main" id="{4C8771F5-E9E9-4A43-B505-23227F4071DF}"/>
              </a:ext>
            </a:extLst>
          </p:cNvPr>
          <p:cNvSpPr/>
          <p:nvPr/>
        </p:nvSpPr>
        <p:spPr>
          <a:xfrm>
            <a:off x="1356852" y="2750506"/>
            <a:ext cx="5645956" cy="1157237"/>
          </a:xfrm>
          <a:prstGeom prst="rect">
            <a:avLst/>
          </a:prstGeom>
          <a:noFill/>
          <a:ln w="25400" cap="flat" cmpd="sng" algn="ctr">
            <a:noFill/>
            <a:prstDash val="solid"/>
          </a:ln>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Y" sz="4400" b="1" i="0" u="none" strike="noStrike" kern="0" cap="none" spc="0" normalizeH="0" baseline="0" noProof="0" dirty="0">
                <a:ln>
                  <a:noFill/>
                </a:ln>
                <a:solidFill>
                  <a:srgbClr val="0070C0"/>
                </a:solidFill>
                <a:effectLst/>
                <a:uLnTx/>
                <a:uFillTx/>
                <a:latin typeface="Calibri"/>
                <a:ea typeface="Times New Roman" panose="02020603050405020304" pitchFamily="18" charset="0"/>
                <a:cs typeface="Calibri" panose="020F0502020204030204" pitchFamily="34" charset="0"/>
              </a:rPr>
              <a:t>رئاسة دائرة الأمراض المزمنة وصحة المسنين</a:t>
            </a:r>
            <a:endParaRPr kumimoji="0" lang="ar-SY" sz="3200" b="1" i="0" u="none" strike="noStrike" kern="0" cap="none" spc="0" normalizeH="0" baseline="0" noProof="0" dirty="0">
              <a:ln>
                <a:noFill/>
              </a:ln>
              <a:solidFill>
                <a:srgbClr val="0070C0"/>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a:solidFill>
            <a:schemeClr val="accent2"/>
          </a:solidFill>
        </p:spPr>
      </p:pic>
      <p:pic>
        <p:nvPicPr>
          <p:cNvPr id="2" name="Resim 1">
            <a:extLst>
              <a:ext uri="{FF2B5EF4-FFF2-40B4-BE49-F238E27FC236}">
                <a16:creationId xmlns:a16="http://schemas.microsoft.com/office/drawing/2014/main" id="{7FA26CAD-A6C1-4C17-B1AC-95DD6B387315}"/>
              </a:ext>
            </a:extLst>
          </p:cNvPr>
          <p:cNvPicPr>
            <a:picLocks noChangeAspect="1"/>
          </p:cNvPicPr>
          <p:nvPr/>
        </p:nvPicPr>
        <p:blipFill>
          <a:blip r:embed="rId3"/>
          <a:stretch>
            <a:fillRect/>
          </a:stretch>
        </p:blipFill>
        <p:spPr>
          <a:xfrm>
            <a:off x="4290076" y="1626905"/>
            <a:ext cx="2289255" cy="3965024"/>
          </a:xfrm>
          <a:prstGeom prst="rect">
            <a:avLst/>
          </a:prstGeom>
        </p:spPr>
      </p:pic>
      <p:sp>
        <p:nvSpPr>
          <p:cNvPr id="7" name="Dikdörtgen: Köşeleri Yuvarlatılmış 6">
            <a:extLst>
              <a:ext uri="{FF2B5EF4-FFF2-40B4-BE49-F238E27FC236}">
                <a16:creationId xmlns:a16="http://schemas.microsoft.com/office/drawing/2014/main" id="{D68270E4-8076-41DA-928A-033A857149F9}"/>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50E8252D-3D96-4726-9D21-21A54902164B}"/>
              </a:ext>
            </a:extLst>
          </p:cNvPr>
          <p:cNvPicPr>
            <a:picLocks noChangeAspect="1"/>
          </p:cNvPicPr>
          <p:nvPr/>
        </p:nvPicPr>
        <p:blipFill>
          <a:blip r:embed="rId4"/>
          <a:stretch>
            <a:fillRect/>
          </a:stretch>
        </p:blipFill>
        <p:spPr>
          <a:xfrm>
            <a:off x="1713021" y="5817165"/>
            <a:ext cx="1067586" cy="181393"/>
          </a:xfrm>
          <a:prstGeom prst="rect">
            <a:avLst/>
          </a:prstGeom>
        </p:spPr>
      </p:pic>
      <p:sp>
        <p:nvSpPr>
          <p:cNvPr id="9" name="Dikdörtgen: Köşeleri Yuvarlatılmış 8">
            <a:extLst>
              <a:ext uri="{FF2B5EF4-FFF2-40B4-BE49-F238E27FC236}">
                <a16:creationId xmlns:a16="http://schemas.microsoft.com/office/drawing/2014/main" id="{F8B376DE-8B51-4C1D-BC3B-AB5C1A4F389B}"/>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42A55BD2-689E-48F7-A691-BACBF8C54BEC}"/>
              </a:ext>
            </a:extLst>
          </p:cNvPr>
          <p:cNvSpPr/>
          <p:nvPr/>
        </p:nvSpPr>
        <p:spPr>
          <a:xfrm>
            <a:off x="585529" y="1878149"/>
            <a:ext cx="2711977" cy="1200329"/>
          </a:xfrm>
          <a:prstGeom prst="rect">
            <a:avLst/>
          </a:prstGeom>
        </p:spPr>
        <p:txBody>
          <a:bodyPr wrap="square">
            <a:spAutoFit/>
          </a:bodyPr>
          <a:lstStyle/>
          <a:p>
            <a:pPr algn="r" rtl="1"/>
            <a:r>
              <a:rPr lang="ar-SY" sz="3600" b="1" kern="0" dirty="0">
                <a:solidFill>
                  <a:schemeClr val="bg1"/>
                </a:solidFill>
                <a:latin typeface="Calibri"/>
                <a:ea typeface="+mj-ea"/>
                <a:cs typeface="Calibri"/>
              </a:rPr>
              <a:t>أعراض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C40FDE9D-7862-4745-94A3-D08F13BDAE4D}"/>
              </a:ext>
            </a:extLst>
          </p:cNvPr>
          <p:cNvSpPr txBox="1"/>
          <p:nvPr/>
        </p:nvSpPr>
        <p:spPr>
          <a:xfrm>
            <a:off x="7403690" y="1655214"/>
            <a:ext cx="4029676" cy="3632405"/>
          </a:xfrm>
          <a:prstGeom prst="rect">
            <a:avLst/>
          </a:prstGeom>
        </p:spPr>
        <p:txBody>
          <a:bodyPr vert="horz" wrap="square" lIns="0" tIns="137795" rIns="0" bIns="0" rtlCol="0">
            <a:spAutoFit/>
          </a:bodyPr>
          <a:lstStyle/>
          <a:p>
            <a:pPr marL="469900" marR="5080" indent="-457200" algn="r" rtl="1">
              <a:spcBef>
                <a:spcPts val="600"/>
              </a:spcBef>
              <a:buFont typeface="Arial" panose="020B0604020202020204" pitchFamily="34" charset="0"/>
              <a:buChar char="•"/>
            </a:pPr>
            <a:r>
              <a:rPr lang="ar-SY" sz="2400" dirty="0">
                <a:cs typeface="Calibri"/>
              </a:rPr>
              <a:t>الدوار</a:t>
            </a:r>
          </a:p>
          <a:p>
            <a:pPr marL="469900" marR="5080" indent="-457200" algn="r" rtl="1">
              <a:spcBef>
                <a:spcPts val="600"/>
              </a:spcBef>
              <a:buFont typeface="Arial" panose="020B0604020202020204" pitchFamily="34" charset="0"/>
              <a:buChar char="•"/>
            </a:pPr>
            <a:r>
              <a:rPr lang="ar-SY" sz="2400" dirty="0">
                <a:cs typeface="Calibri"/>
              </a:rPr>
              <a:t>الصداع</a:t>
            </a:r>
          </a:p>
          <a:p>
            <a:pPr marL="469900" marR="5080" indent="-457200" algn="r" rtl="1">
              <a:spcBef>
                <a:spcPts val="600"/>
              </a:spcBef>
              <a:buFont typeface="Arial" panose="020B0604020202020204" pitchFamily="34" charset="0"/>
              <a:buChar char="•"/>
            </a:pPr>
            <a:r>
              <a:rPr lang="ar-SY" sz="2400" dirty="0">
                <a:cs typeface="Calibri"/>
              </a:rPr>
              <a:t>الألم القلبي</a:t>
            </a:r>
          </a:p>
          <a:p>
            <a:pPr marL="469900" marR="5080" indent="-457200" algn="r" rtl="1">
              <a:spcBef>
                <a:spcPts val="600"/>
              </a:spcBef>
              <a:buFont typeface="Arial" panose="020B0604020202020204" pitchFamily="34" charset="0"/>
              <a:buChar char="•"/>
            </a:pPr>
            <a:r>
              <a:rPr lang="ar-SY" sz="2400" dirty="0">
                <a:cs typeface="Calibri"/>
              </a:rPr>
              <a:t>طنين الأذن</a:t>
            </a:r>
          </a:p>
          <a:p>
            <a:pPr marL="469900" marR="5080" indent="-457200" algn="r" rtl="1">
              <a:spcBef>
                <a:spcPts val="600"/>
              </a:spcBef>
              <a:buFont typeface="Arial" panose="020B0604020202020204" pitchFamily="34" charset="0"/>
              <a:buChar char="•"/>
            </a:pPr>
            <a:r>
              <a:rPr lang="ar-SY" sz="2400" dirty="0">
                <a:cs typeface="Calibri"/>
              </a:rPr>
              <a:t>ضيق التنفس</a:t>
            </a:r>
          </a:p>
          <a:p>
            <a:pPr marL="469900" marR="5080" indent="-457200" algn="r" rtl="1">
              <a:spcBef>
                <a:spcPts val="600"/>
              </a:spcBef>
              <a:buFont typeface="Arial" panose="020B0604020202020204" pitchFamily="34" charset="0"/>
              <a:buChar char="•"/>
            </a:pPr>
            <a:r>
              <a:rPr lang="ar-SY" sz="2400" dirty="0">
                <a:cs typeface="Calibri"/>
              </a:rPr>
              <a:t>الرؤية المزدوجة أو غير الواضحة</a:t>
            </a:r>
          </a:p>
          <a:p>
            <a:pPr marL="469900" marR="5080" indent="-457200" algn="r" rtl="1">
              <a:spcBef>
                <a:spcPts val="600"/>
              </a:spcBef>
              <a:buFont typeface="Arial" panose="020B0604020202020204" pitchFamily="34" charset="0"/>
              <a:buChar char="•"/>
            </a:pPr>
            <a:r>
              <a:rPr lang="ar-SY" sz="2400" dirty="0">
                <a:cs typeface="Calibri"/>
              </a:rPr>
              <a:t>الرعاف</a:t>
            </a:r>
          </a:p>
          <a:p>
            <a:pPr marL="469900" marR="5080" indent="-457200" algn="r" rtl="1">
              <a:spcBef>
                <a:spcPts val="600"/>
              </a:spcBef>
              <a:buFont typeface="Arial" panose="020B0604020202020204" pitchFamily="34" charset="0"/>
              <a:buChar char="•"/>
            </a:pPr>
            <a:r>
              <a:rPr lang="ar-SY" sz="2400" dirty="0">
                <a:cs typeface="Calibri"/>
              </a:rPr>
              <a:t>ضربات القلب غير المنتظمة</a:t>
            </a:r>
          </a:p>
        </p:txBody>
      </p:sp>
      <p:sp>
        <p:nvSpPr>
          <p:cNvPr id="13" name="Rectangle 8">
            <a:extLst>
              <a:ext uri="{FF2B5EF4-FFF2-40B4-BE49-F238E27FC236}">
                <a16:creationId xmlns:a16="http://schemas.microsoft.com/office/drawing/2014/main" id="{1A9BADB6-312B-4E5B-8836-59011C42DE08}"/>
              </a:ext>
            </a:extLst>
          </p:cNvPr>
          <p:cNvSpPr/>
          <p:nvPr/>
        </p:nvSpPr>
        <p:spPr>
          <a:xfrm>
            <a:off x="7079226" y="5388575"/>
            <a:ext cx="4354140" cy="338554"/>
          </a:xfrm>
          <a:prstGeom prst="rect">
            <a:avLst/>
          </a:prstGeom>
        </p:spPr>
        <p:txBody>
          <a:bodyPr wrap="square">
            <a:spAutoFit/>
          </a:bodyPr>
          <a:lstStyle/>
          <a:p>
            <a:pPr algn="r" rtl="1"/>
            <a:r>
              <a:rPr lang="ar-SY" sz="1600" kern="0" dirty="0">
                <a:solidFill>
                  <a:srgbClr val="002060"/>
                </a:solidFill>
                <a:latin typeface="Calibri"/>
                <a:ea typeface="+mj-ea"/>
                <a:cs typeface="Calibri"/>
              </a:rPr>
              <a:t>بينما قد لا تكون هناك أية أعراض لدى الكثير من الأشخاص</a:t>
            </a:r>
            <a:endParaRPr kumimoji="0" lang="ar-SA" sz="1600" i="0" u="none" strike="noStrike" kern="0" cap="none" spc="0" normalizeH="0" baseline="0" noProof="0" dirty="0">
              <a:ln>
                <a:noFill/>
              </a:ln>
              <a:solidFill>
                <a:srgbClr val="002060"/>
              </a:solidFill>
              <a:effectLst/>
              <a:uLnTx/>
              <a:uFillTx/>
              <a:latin typeface="Calibri"/>
              <a:ea typeface="+mj-ea"/>
              <a:cs typeface="Calibri"/>
            </a:endParaRPr>
          </a:p>
        </p:txBody>
      </p:sp>
    </p:spTree>
    <p:extLst>
      <p:ext uri="{BB962C8B-B14F-4D97-AF65-F5344CB8AC3E}">
        <p14:creationId xmlns:p14="http://schemas.microsoft.com/office/powerpoint/2010/main" val="87877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8944" y="0"/>
            <a:ext cx="12172896" cy="6858000"/>
          </a:xfrm>
          <a:prstGeom prst="rect">
            <a:avLst/>
          </a:prstGeom>
        </p:spPr>
      </p:pic>
      <p:sp>
        <p:nvSpPr>
          <p:cNvPr id="6" name="Dikdörtgen: Köşeleri Yuvarlatılmış 5">
            <a:extLst>
              <a:ext uri="{FF2B5EF4-FFF2-40B4-BE49-F238E27FC236}">
                <a16:creationId xmlns:a16="http://schemas.microsoft.com/office/drawing/2014/main" id="{2F0A9187-9013-4F90-BF49-8C551D04F4CE}"/>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3F328436-8158-43ED-9B96-3642EE1431B1}"/>
              </a:ext>
            </a:extLst>
          </p:cNvPr>
          <p:cNvSpPr/>
          <p:nvPr/>
        </p:nvSpPr>
        <p:spPr>
          <a:xfrm>
            <a:off x="159490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80DB6A2D-5B67-42F7-AAE4-C3AA2C6360E6}"/>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28CD355A-570A-464E-AFC6-5CE63C44FAD9}"/>
              </a:ext>
            </a:extLst>
          </p:cNvPr>
          <p:cNvSpPr txBox="1"/>
          <p:nvPr/>
        </p:nvSpPr>
        <p:spPr>
          <a:xfrm>
            <a:off x="4318310" y="1817445"/>
            <a:ext cx="7115056" cy="2262799"/>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3200" dirty="0">
                <a:cs typeface="Calibri"/>
              </a:rPr>
              <a:t>وجود قصة لارتفاع التوتر الشرياني وأمراض القلب والكوليسترول وارتفاع مستويات الشحوم الثلاثية والداء السكري لدى الشخص نفسه وعائلته.</a:t>
            </a:r>
          </a:p>
          <a:p>
            <a:pPr marL="469900" marR="5080" indent="-457200" algn="just" rtl="1">
              <a:spcBef>
                <a:spcPts val="1200"/>
              </a:spcBef>
              <a:buFont typeface="Arial" panose="020B0604020202020204" pitchFamily="34" charset="0"/>
              <a:buChar char="•"/>
            </a:pPr>
            <a:r>
              <a:rPr lang="ar-SY" sz="3200" dirty="0">
                <a:cs typeface="Calibri"/>
              </a:rPr>
              <a:t>العادات الغذائية السيئة</a:t>
            </a:r>
          </a:p>
        </p:txBody>
      </p:sp>
    </p:spTree>
    <p:extLst>
      <p:ext uri="{BB962C8B-B14F-4D97-AF65-F5344CB8AC3E}">
        <p14:creationId xmlns:p14="http://schemas.microsoft.com/office/powerpoint/2010/main" val="252177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sp>
        <p:nvSpPr>
          <p:cNvPr id="6" name="Dikdörtgen: Köşeleri Yuvarlatılmış 5">
            <a:extLst>
              <a:ext uri="{FF2B5EF4-FFF2-40B4-BE49-F238E27FC236}">
                <a16:creationId xmlns:a16="http://schemas.microsoft.com/office/drawing/2014/main" id="{602E92CF-6191-4A40-B839-BBAA2D4ECCE0}"/>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250E6F01-A4A2-4224-9B7C-9BAAB1976F38}"/>
              </a:ext>
            </a:extLst>
          </p:cNvPr>
          <p:cNvSpPr/>
          <p:nvPr/>
        </p:nvSpPr>
        <p:spPr>
          <a:xfrm>
            <a:off x="1626987"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25134123-F47F-4C44-98A2-0557E7ABF495}"/>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4B7F078F-CC5E-41EC-A36A-8AD34BAC4E74}"/>
              </a:ext>
            </a:extLst>
          </p:cNvPr>
          <p:cNvSpPr txBox="1"/>
          <p:nvPr/>
        </p:nvSpPr>
        <p:spPr>
          <a:xfrm>
            <a:off x="4229821" y="1728960"/>
            <a:ext cx="7115056" cy="3493905"/>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الاستهلاك المفرط للملح</a:t>
            </a:r>
          </a:p>
          <a:p>
            <a:pPr marL="469900" marR="5080" indent="-457200" algn="just" rtl="1">
              <a:spcBef>
                <a:spcPts val="1200"/>
              </a:spcBef>
              <a:buFont typeface="Arial" panose="020B0604020202020204" pitchFamily="34" charset="0"/>
              <a:buChar char="•"/>
            </a:pPr>
            <a:r>
              <a:rPr lang="ar-SY" sz="2800" dirty="0">
                <a:cs typeface="Calibri"/>
              </a:rPr>
              <a:t>التدخين واستخدام منتجات التبغ،</a:t>
            </a:r>
          </a:p>
          <a:p>
            <a:pPr marL="469900" marR="5080" indent="-457200" algn="just" rtl="1">
              <a:spcBef>
                <a:spcPts val="1200"/>
              </a:spcBef>
              <a:buFont typeface="Arial" panose="020B0604020202020204" pitchFamily="34" charset="0"/>
              <a:buChar char="•"/>
            </a:pPr>
            <a:r>
              <a:rPr lang="ar-SY" sz="2800" dirty="0">
                <a:cs typeface="Calibri"/>
              </a:rPr>
              <a:t>تعاطي الكحول،</a:t>
            </a:r>
          </a:p>
          <a:p>
            <a:pPr marL="469900" marR="5080" indent="-457200" algn="just" rtl="1">
              <a:spcBef>
                <a:spcPts val="1200"/>
              </a:spcBef>
              <a:buFont typeface="Arial" panose="020B0604020202020204" pitchFamily="34" charset="0"/>
              <a:buChar char="•"/>
            </a:pPr>
            <a:r>
              <a:rPr lang="ar-SY" sz="2800" dirty="0">
                <a:cs typeface="Calibri"/>
              </a:rPr>
              <a:t>البدانة (زيادة الوزن)،</a:t>
            </a:r>
          </a:p>
          <a:p>
            <a:pPr marL="469900" marR="5080" indent="-457200" algn="just" rtl="1">
              <a:spcBef>
                <a:spcPts val="1200"/>
              </a:spcBef>
              <a:buFont typeface="Arial" panose="020B0604020202020204" pitchFamily="34" charset="0"/>
              <a:buChar char="•"/>
            </a:pPr>
            <a:r>
              <a:rPr lang="ar-SY" sz="2800" dirty="0">
                <a:cs typeface="Calibri"/>
              </a:rPr>
              <a:t>نقص النشاط البدني،</a:t>
            </a:r>
          </a:p>
          <a:p>
            <a:pPr marL="469900" marR="5080" indent="-457200" algn="just" rtl="1">
              <a:spcBef>
                <a:spcPts val="1200"/>
              </a:spcBef>
              <a:buFont typeface="Arial" panose="020B0604020202020204" pitchFamily="34" charset="0"/>
              <a:buChar char="•"/>
            </a:pPr>
            <a:r>
              <a:rPr lang="ar-SY" sz="2800" dirty="0">
                <a:cs typeface="Calibri"/>
              </a:rPr>
              <a:t>وزن الولادة المنخفض.</a:t>
            </a:r>
          </a:p>
        </p:txBody>
      </p:sp>
    </p:spTree>
    <p:extLst>
      <p:ext uri="{BB962C8B-B14F-4D97-AF65-F5344CB8AC3E}">
        <p14:creationId xmlns:p14="http://schemas.microsoft.com/office/powerpoint/2010/main" val="262194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1"/>
            <a:ext cx="12192000" cy="6858000"/>
          </a:xfrm>
          <a:prstGeom prst="rect">
            <a:avLst/>
          </a:prstGeom>
          <a:solidFill>
            <a:schemeClr val="accent2"/>
          </a:solidFill>
        </p:spPr>
      </p:pic>
      <p:pic>
        <p:nvPicPr>
          <p:cNvPr id="2" name="Resim 1">
            <a:extLst>
              <a:ext uri="{FF2B5EF4-FFF2-40B4-BE49-F238E27FC236}">
                <a16:creationId xmlns:a16="http://schemas.microsoft.com/office/drawing/2014/main" id="{ED50A036-7C2C-45C4-9679-8F820E672D62}"/>
              </a:ext>
            </a:extLst>
          </p:cNvPr>
          <p:cNvPicPr>
            <a:picLocks noChangeAspect="1"/>
          </p:cNvPicPr>
          <p:nvPr/>
        </p:nvPicPr>
        <p:blipFill>
          <a:blip r:embed="rId4"/>
          <a:stretch>
            <a:fillRect/>
          </a:stretch>
        </p:blipFill>
        <p:spPr>
          <a:xfrm>
            <a:off x="3832874" y="1495929"/>
            <a:ext cx="3041172" cy="4269871"/>
          </a:xfrm>
          <a:prstGeom prst="rect">
            <a:avLst/>
          </a:prstGeom>
        </p:spPr>
      </p:pic>
      <p:sp>
        <p:nvSpPr>
          <p:cNvPr id="9" name="Dikdörtgen: Köşeleri Yuvarlatılmış 8">
            <a:extLst>
              <a:ext uri="{FF2B5EF4-FFF2-40B4-BE49-F238E27FC236}">
                <a16:creationId xmlns:a16="http://schemas.microsoft.com/office/drawing/2014/main" id="{CE40AEA9-B980-47BD-A9F6-DAD8AB11687C}"/>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8D8ED2B7-1526-47FE-9C98-06885BBCC135}"/>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12" name="Dikdörtgen: Köşeleri Yuvarlatılmış 11">
            <a:extLst>
              <a:ext uri="{FF2B5EF4-FFF2-40B4-BE49-F238E27FC236}">
                <a16:creationId xmlns:a16="http://schemas.microsoft.com/office/drawing/2014/main" id="{949AB203-CF62-4A5B-A4E9-EAFDFCB7CD36}"/>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8B8EF019-88C8-432C-A8D9-32672AF4AA4E}"/>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068E5AB2-BF7C-47AC-B43F-C43C5B3D8BAE}"/>
              </a:ext>
            </a:extLst>
          </p:cNvPr>
          <p:cNvSpPr txBox="1"/>
          <p:nvPr/>
        </p:nvSpPr>
        <p:spPr>
          <a:xfrm>
            <a:off x="7409413" y="2009182"/>
            <a:ext cx="3935463" cy="3032240"/>
          </a:xfrm>
          <a:prstGeom prst="rect">
            <a:avLst/>
          </a:prstGeom>
        </p:spPr>
        <p:txBody>
          <a:bodyPr vert="horz" wrap="square" lIns="0" tIns="137795" rIns="0" bIns="0" rtlCol="0">
            <a:spAutoFit/>
          </a:bodyPr>
          <a:lstStyle/>
          <a:p>
            <a:pPr marL="12700" marR="5080" algn="just" rtl="1">
              <a:spcBef>
                <a:spcPts val="1200"/>
              </a:spcBef>
            </a:pPr>
            <a:r>
              <a:rPr lang="ar-SY" sz="2800" b="1" dirty="0">
                <a:cs typeface="Calibri"/>
              </a:rPr>
              <a:t>استهلاك الملح</a:t>
            </a:r>
          </a:p>
          <a:p>
            <a:pPr marL="12700" marR="5080" algn="just" rtl="1">
              <a:spcBef>
                <a:spcPts val="1200"/>
              </a:spcBef>
            </a:pPr>
            <a:r>
              <a:rPr lang="ar-SY" sz="2800" dirty="0">
                <a:cs typeface="Calibri"/>
              </a:rPr>
              <a:t>إن استهلاك الملح في المجتمع التركي مرتفع للغاية.</a:t>
            </a:r>
          </a:p>
          <a:p>
            <a:pPr marL="12700" marR="5080" algn="just" rtl="1">
              <a:spcBef>
                <a:spcPts val="1200"/>
              </a:spcBef>
            </a:pPr>
            <a:r>
              <a:rPr lang="ar-SY" sz="2800" dirty="0">
                <a:cs typeface="Calibri"/>
              </a:rPr>
              <a:t>توصي منظمة الصحة العالمية باستهلاك 5 غرامات من الملح يومياً (</a:t>
            </a:r>
            <a:r>
              <a:rPr lang="ar-SY" sz="2800" b="1" dirty="0">
                <a:cs typeface="Calibri"/>
              </a:rPr>
              <a:t>ملعقة شاي من الملح</a:t>
            </a:r>
            <a:r>
              <a:rPr lang="ar-SY" sz="2800" dirty="0">
                <a:cs typeface="Calibri"/>
              </a:rPr>
              <a:t>).</a:t>
            </a:r>
          </a:p>
        </p:txBody>
      </p:sp>
    </p:spTree>
    <p:extLst>
      <p:ext uri="{BB962C8B-B14F-4D97-AF65-F5344CB8AC3E}">
        <p14:creationId xmlns:p14="http://schemas.microsoft.com/office/powerpoint/2010/main" val="102572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322095" cy="6858000"/>
          </a:xfrm>
          <a:prstGeom prst="rect">
            <a:avLst/>
          </a:prstGeom>
        </p:spPr>
      </p:pic>
      <p:pic>
        <p:nvPicPr>
          <p:cNvPr id="2" name="Resim 1">
            <a:extLst>
              <a:ext uri="{FF2B5EF4-FFF2-40B4-BE49-F238E27FC236}">
                <a16:creationId xmlns:a16="http://schemas.microsoft.com/office/drawing/2014/main" id="{844E0ECA-D3F3-4631-BDF4-1C6D5678EFC5}"/>
              </a:ext>
            </a:extLst>
          </p:cNvPr>
          <p:cNvPicPr>
            <a:picLocks noChangeAspect="1"/>
          </p:cNvPicPr>
          <p:nvPr/>
        </p:nvPicPr>
        <p:blipFill>
          <a:blip r:embed="rId3"/>
          <a:stretch>
            <a:fillRect/>
          </a:stretch>
        </p:blipFill>
        <p:spPr>
          <a:xfrm flipH="1">
            <a:off x="766913" y="3429001"/>
            <a:ext cx="1299007" cy="2115496"/>
          </a:xfrm>
          <a:prstGeom prst="rect">
            <a:avLst/>
          </a:prstGeom>
        </p:spPr>
      </p:pic>
      <p:sp>
        <p:nvSpPr>
          <p:cNvPr id="7" name="Dikdörtgen: Köşeleri Yuvarlatılmış 6">
            <a:extLst>
              <a:ext uri="{FF2B5EF4-FFF2-40B4-BE49-F238E27FC236}">
                <a16:creationId xmlns:a16="http://schemas.microsoft.com/office/drawing/2014/main" id="{389BAED1-5C42-4B52-956A-7A29542F7EBC}"/>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16B0BC11-D137-43C9-AE4C-8850F2D9648D}"/>
              </a:ext>
            </a:extLst>
          </p:cNvPr>
          <p:cNvSpPr/>
          <p:nvPr/>
        </p:nvSpPr>
        <p:spPr>
          <a:xfrm>
            <a:off x="162919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6E565C67-7455-44A3-9543-B23C61346331}"/>
              </a:ext>
            </a:extLst>
          </p:cNvPr>
          <p:cNvSpPr/>
          <p:nvPr/>
        </p:nvSpPr>
        <p:spPr>
          <a:xfrm>
            <a:off x="585529" y="1878149"/>
            <a:ext cx="2711977" cy="1200329"/>
          </a:xfrm>
          <a:prstGeom prst="rect">
            <a:avLst/>
          </a:prstGeom>
        </p:spPr>
        <p:txBody>
          <a:bodyPr wrap="square">
            <a:spAutoFit/>
          </a:bodyPr>
          <a:lstStyle/>
          <a:p>
            <a:pPr algn="r" rtl="1"/>
            <a:r>
              <a:rPr lang="ar-SY" sz="3600" b="1" kern="0" dirty="0">
                <a:solidFill>
                  <a:schemeClr val="bg1"/>
                </a:solidFill>
                <a:latin typeface="Calibri"/>
                <a:ea typeface="+mj-ea"/>
                <a:cs typeface="Calibri"/>
              </a:rPr>
              <a:t>من أين نحصل على الملح؟</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D196E7D7-3EF3-4B03-9E12-25A58CCAB63F}"/>
              </a:ext>
            </a:extLst>
          </p:cNvPr>
          <p:cNvSpPr txBox="1"/>
          <p:nvPr/>
        </p:nvSpPr>
        <p:spPr>
          <a:xfrm>
            <a:off x="4229821" y="1920689"/>
            <a:ext cx="7115056" cy="2324354"/>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إن استهلاك الملح اليومي في بلدنا هو 14.8 غرام؛</a:t>
            </a:r>
          </a:p>
          <a:p>
            <a:pPr marL="469900" marR="5080" indent="-457200" algn="just" rtl="1">
              <a:spcBef>
                <a:spcPts val="1200"/>
              </a:spcBef>
              <a:buFont typeface="Arial" panose="020B0604020202020204" pitchFamily="34" charset="0"/>
              <a:buChar char="•"/>
            </a:pPr>
            <a:r>
              <a:rPr lang="ar-SY" sz="2800" dirty="0">
                <a:cs typeface="Calibri"/>
              </a:rPr>
              <a:t>إننا نحصل على نصف الملح الذي نتناوله من ملح الطعام،</a:t>
            </a:r>
          </a:p>
          <a:p>
            <a:pPr marL="469900" marR="5080" indent="-457200" algn="just" rtl="1">
              <a:spcBef>
                <a:spcPts val="1200"/>
              </a:spcBef>
              <a:buFont typeface="Arial" panose="020B0604020202020204" pitchFamily="34" charset="0"/>
              <a:buChar char="•"/>
            </a:pPr>
            <a:r>
              <a:rPr lang="ar-SY" sz="2800" dirty="0">
                <a:cs typeface="Calibri"/>
              </a:rPr>
              <a:t>وثلثه من ملح الخبز،</a:t>
            </a:r>
          </a:p>
          <a:p>
            <a:pPr marL="469900" marR="5080" indent="-457200" algn="just" rtl="1">
              <a:spcBef>
                <a:spcPts val="1200"/>
              </a:spcBef>
              <a:buFont typeface="Arial" panose="020B0604020202020204" pitchFamily="34" charset="0"/>
              <a:buChar char="•"/>
            </a:pPr>
            <a:r>
              <a:rPr lang="ar-SY" sz="2800" dirty="0">
                <a:cs typeface="Calibri"/>
              </a:rPr>
              <a:t>وعُشره من  الملح الذي يضاف إلى الطعام على المائدة.</a:t>
            </a:r>
          </a:p>
        </p:txBody>
      </p:sp>
    </p:spTree>
    <p:extLst>
      <p:ext uri="{BB962C8B-B14F-4D97-AF65-F5344CB8AC3E}">
        <p14:creationId xmlns:p14="http://schemas.microsoft.com/office/powerpoint/2010/main" val="399910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sp>
        <p:nvSpPr>
          <p:cNvPr id="6" name="Dikdörtgen: Köşeleri Yuvarlatılmış 5">
            <a:extLst>
              <a:ext uri="{FF2B5EF4-FFF2-40B4-BE49-F238E27FC236}">
                <a16:creationId xmlns:a16="http://schemas.microsoft.com/office/drawing/2014/main" id="{18E4D090-C1CB-4B39-9BF4-23E4D183CC9B}"/>
              </a:ext>
            </a:extLst>
          </p:cNvPr>
          <p:cNvSpPr/>
          <p:nvPr/>
        </p:nvSpPr>
        <p:spPr>
          <a:xfrm>
            <a:off x="161776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8D5ECE59-6A0B-4B40-8ECB-1654F18E85A9}"/>
              </a:ext>
            </a:extLst>
          </p:cNvPr>
          <p:cNvSpPr/>
          <p:nvPr/>
        </p:nvSpPr>
        <p:spPr>
          <a:xfrm>
            <a:off x="1606333"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48BFD80F-446C-4A1F-961C-B329304BD30A}"/>
              </a:ext>
            </a:extLst>
          </p:cNvPr>
          <p:cNvSpPr/>
          <p:nvPr/>
        </p:nvSpPr>
        <p:spPr>
          <a:xfrm>
            <a:off x="585529" y="1878149"/>
            <a:ext cx="2711977" cy="1200329"/>
          </a:xfrm>
          <a:prstGeom prst="rect">
            <a:avLst/>
          </a:prstGeom>
        </p:spPr>
        <p:txBody>
          <a:bodyPr wrap="square">
            <a:spAutoFit/>
          </a:bodyPr>
          <a:lstStyle/>
          <a:p>
            <a:pPr algn="r" rtl="1"/>
            <a:r>
              <a:rPr lang="ar-SY" sz="3600" b="1" kern="0" dirty="0">
                <a:solidFill>
                  <a:schemeClr val="bg1"/>
                </a:solidFill>
                <a:latin typeface="Calibri"/>
                <a:ea typeface="+mj-ea"/>
                <a:cs typeface="Calibri"/>
              </a:rPr>
              <a:t>الاستهلاك المفرط للملح</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70021461-4F73-47B4-99EF-EE7CF65DDA4A}"/>
              </a:ext>
            </a:extLst>
          </p:cNvPr>
          <p:cNvSpPr txBox="1"/>
          <p:nvPr/>
        </p:nvSpPr>
        <p:spPr>
          <a:xfrm>
            <a:off x="4229821" y="1920689"/>
            <a:ext cx="7115056" cy="2447465"/>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إن النتيجة الأكثر سلبية للاستهلاك المفرط للملح هي ارتفاع ضغط الدم.</a:t>
            </a:r>
          </a:p>
          <a:p>
            <a:pPr marL="469900" marR="5080" indent="-457200" algn="just" rtl="1">
              <a:spcBef>
                <a:spcPts val="1200"/>
              </a:spcBef>
              <a:buFont typeface="Arial" panose="020B0604020202020204" pitchFamily="34" charset="0"/>
              <a:buChar char="•"/>
            </a:pPr>
            <a:r>
              <a:rPr lang="ar-SY" sz="2800" dirty="0">
                <a:cs typeface="Calibri"/>
              </a:rPr>
              <a:t>يجب معرفة أن ملح الحمية أو أنواع الملح التي يتم الإعلان عنها على أنها صحية أكثر ليست مختلفة وستزيد من ضغط الدم عند تناولها بكميات زائدة.</a:t>
            </a:r>
          </a:p>
        </p:txBody>
      </p:sp>
    </p:spTree>
    <p:extLst>
      <p:ext uri="{BB962C8B-B14F-4D97-AF65-F5344CB8AC3E}">
        <p14:creationId xmlns:p14="http://schemas.microsoft.com/office/powerpoint/2010/main" val="320424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16009" y="0"/>
            <a:ext cx="12192000" cy="6858000"/>
          </a:xfrm>
          <a:prstGeom prst="rect">
            <a:avLst/>
          </a:prstGeom>
        </p:spPr>
      </p:pic>
      <p:sp>
        <p:nvSpPr>
          <p:cNvPr id="6" name="Dikdörtgen: Köşeleri Yuvarlatılmış 5">
            <a:extLst>
              <a:ext uri="{FF2B5EF4-FFF2-40B4-BE49-F238E27FC236}">
                <a16:creationId xmlns:a16="http://schemas.microsoft.com/office/drawing/2014/main" id="{DF66784B-3A0E-4269-B05C-BDBFA2994B2C}"/>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16EE1BC9-64EE-422E-B20C-5F7EEE5F78BD}"/>
              </a:ext>
            </a:extLst>
          </p:cNvPr>
          <p:cNvSpPr/>
          <p:nvPr/>
        </p:nvSpPr>
        <p:spPr>
          <a:xfrm>
            <a:off x="159490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297BE7DA-65A0-4793-88FB-61CDCBB55FD6}"/>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إن الحد من استهلاك الملح بين يديكم!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99041D4E-8F92-43B2-9F7E-B18BD3894ECB}"/>
              </a:ext>
            </a:extLst>
          </p:cNvPr>
          <p:cNvSpPr txBox="1"/>
          <p:nvPr/>
        </p:nvSpPr>
        <p:spPr>
          <a:xfrm>
            <a:off x="4229821" y="1920689"/>
            <a:ext cx="7115056" cy="3617016"/>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يجب تفضيل الأغذية الطازجة والخالية من الملح،</a:t>
            </a:r>
          </a:p>
          <a:p>
            <a:pPr marL="469900" marR="5080" indent="-457200" algn="just" rtl="1">
              <a:spcBef>
                <a:spcPts val="1200"/>
              </a:spcBef>
              <a:buFont typeface="Arial" panose="020B0604020202020204" pitchFamily="34" charset="0"/>
              <a:buChar char="•"/>
            </a:pPr>
            <a:r>
              <a:rPr lang="ar-SY" sz="2800" dirty="0">
                <a:cs typeface="Calibri"/>
              </a:rPr>
              <a:t>يجب عدم وضع المملحة على المائدة.</a:t>
            </a:r>
          </a:p>
          <a:p>
            <a:pPr marL="469900" marR="5080" indent="-457200" algn="just" rtl="1">
              <a:spcBef>
                <a:spcPts val="1200"/>
              </a:spcBef>
              <a:buFont typeface="Arial" panose="020B0604020202020204" pitchFamily="34" charset="0"/>
              <a:buChar char="•"/>
            </a:pPr>
            <a:r>
              <a:rPr lang="ar-SY" sz="2800" dirty="0">
                <a:cs typeface="Calibri"/>
              </a:rPr>
              <a:t>يجب عدم إضافة الملح قبل تذوق الطعام.</a:t>
            </a:r>
          </a:p>
          <a:p>
            <a:pPr marL="469900" marR="5080" indent="-457200" algn="just" rtl="1">
              <a:spcBef>
                <a:spcPts val="1200"/>
              </a:spcBef>
              <a:buFont typeface="Arial" panose="020B0604020202020204" pitchFamily="34" charset="0"/>
              <a:buChar char="•"/>
            </a:pPr>
            <a:r>
              <a:rPr lang="ar-SY" sz="2800" dirty="0">
                <a:cs typeface="Calibri"/>
              </a:rPr>
              <a:t>يجب استهلاك الأطعمة المخللة التي تحتوي على نسب عالية من الملح (مثل الزيتون والجبن والمخللات) والأطعمة المعلبة بشكل أقل ونقعها في الماء إن كانت مالحة.</a:t>
            </a:r>
          </a:p>
        </p:txBody>
      </p:sp>
    </p:spTree>
    <p:extLst>
      <p:ext uri="{BB962C8B-B14F-4D97-AF65-F5344CB8AC3E}">
        <p14:creationId xmlns:p14="http://schemas.microsoft.com/office/powerpoint/2010/main" val="157337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0"/>
            <a:ext cx="12192000" cy="6858000"/>
          </a:xfrm>
          <a:prstGeom prst="rect">
            <a:avLst/>
          </a:prstGeom>
        </p:spPr>
      </p:pic>
      <p:sp>
        <p:nvSpPr>
          <p:cNvPr id="6" name="Dikdörtgen: Köşeleri Yuvarlatılmış 5">
            <a:extLst>
              <a:ext uri="{FF2B5EF4-FFF2-40B4-BE49-F238E27FC236}">
                <a16:creationId xmlns:a16="http://schemas.microsoft.com/office/drawing/2014/main" id="{34685F43-337C-40E9-B143-7208FB793ACD}"/>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4381CCE4-19E3-469E-AF8E-139A0E2BF9BA}"/>
              </a:ext>
            </a:extLst>
          </p:cNvPr>
          <p:cNvSpPr/>
          <p:nvPr/>
        </p:nvSpPr>
        <p:spPr>
          <a:xfrm>
            <a:off x="1626987"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07328EB6-5C83-4F62-B767-4ACA4FD5E96D}"/>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إن الحد من استهلاك الملح بين يديكم!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9FD53966-BF94-4300-977B-E84AAFCB688F}"/>
              </a:ext>
            </a:extLst>
          </p:cNvPr>
          <p:cNvSpPr txBox="1"/>
          <p:nvPr/>
        </p:nvSpPr>
        <p:spPr>
          <a:xfrm>
            <a:off x="4229821" y="1920689"/>
            <a:ext cx="7115056" cy="3463128"/>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يجب تفضيل الأغذية الأقل ملوحة في حال تناول الطعام خارج المنزل.</a:t>
            </a:r>
          </a:p>
          <a:p>
            <a:pPr marL="469900" marR="5080" indent="-457200" algn="just" rtl="1">
              <a:spcBef>
                <a:spcPts val="1200"/>
              </a:spcBef>
              <a:buFont typeface="Arial" panose="020B0604020202020204" pitchFamily="34" charset="0"/>
              <a:buChar char="•"/>
            </a:pPr>
            <a:r>
              <a:rPr lang="ar-SY" sz="2800" dirty="0">
                <a:cs typeface="Calibri"/>
              </a:rPr>
              <a:t>تجب قراءة ملصقات الأغذية الجاهزة التي يتم شراؤها وتفضيل الأغذية الأقل ملوحة.</a:t>
            </a:r>
          </a:p>
          <a:p>
            <a:pPr marL="469900" marR="5080" indent="-457200" algn="just" rtl="1">
              <a:spcBef>
                <a:spcPts val="1200"/>
              </a:spcBef>
              <a:buFont typeface="Arial" panose="020B0604020202020204" pitchFamily="34" charset="0"/>
              <a:buChar char="•"/>
            </a:pPr>
            <a:r>
              <a:rPr lang="ar-SY" sz="2800" dirty="0">
                <a:cs typeface="Calibri"/>
              </a:rPr>
              <a:t>يجب استخدام الأغذية مثل النعناع والزعتر والشبت والشمرة والريحان والليمون وتوابلها لزيادة نكهة الطعام بدلاً من الملح.</a:t>
            </a:r>
          </a:p>
        </p:txBody>
      </p:sp>
    </p:spTree>
    <p:extLst>
      <p:ext uri="{BB962C8B-B14F-4D97-AF65-F5344CB8AC3E}">
        <p14:creationId xmlns:p14="http://schemas.microsoft.com/office/powerpoint/2010/main" val="133607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11901" y="0"/>
            <a:ext cx="12192000" cy="6858000"/>
          </a:xfrm>
          <a:prstGeom prst="rect">
            <a:avLst/>
          </a:prstGeom>
          <a:solidFill>
            <a:schemeClr val="accent2"/>
          </a:solidFill>
        </p:spPr>
      </p:pic>
      <p:pic>
        <p:nvPicPr>
          <p:cNvPr id="6" name="Resim 5"/>
          <p:cNvPicPr>
            <a:picLocks noChangeAspect="1"/>
          </p:cNvPicPr>
          <p:nvPr/>
        </p:nvPicPr>
        <p:blipFill rotWithShape="1">
          <a:blip r:embed="rId4"/>
          <a:srcRect l="6791" b="2866"/>
          <a:stretch/>
        </p:blipFill>
        <p:spPr>
          <a:xfrm>
            <a:off x="3845118" y="1495929"/>
            <a:ext cx="3047387" cy="4235798"/>
          </a:xfrm>
          <a:prstGeom prst="rect">
            <a:avLst/>
          </a:prstGeom>
        </p:spPr>
      </p:pic>
      <p:sp>
        <p:nvSpPr>
          <p:cNvPr id="2" name="Rectangle 1">
            <a:extLst>
              <a:ext uri="{FF2B5EF4-FFF2-40B4-BE49-F238E27FC236}">
                <a16:creationId xmlns:a16="http://schemas.microsoft.com/office/drawing/2014/main" id="{FA926AB3-F1AC-D741-84D0-D36243CE2AA0}"/>
              </a:ext>
            </a:extLst>
          </p:cNvPr>
          <p:cNvSpPr/>
          <p:nvPr/>
        </p:nvSpPr>
        <p:spPr>
          <a:xfrm>
            <a:off x="3845119" y="5362071"/>
            <a:ext cx="8346882"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Dikdörtgen: Köşeleri Yuvarlatılmış 9">
            <a:extLst>
              <a:ext uri="{FF2B5EF4-FFF2-40B4-BE49-F238E27FC236}">
                <a16:creationId xmlns:a16="http://schemas.microsoft.com/office/drawing/2014/main" id="{089F8C8F-205A-4BB6-AF83-0E82BACA6A84}"/>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2" name="Resim 11">
            <a:extLst>
              <a:ext uri="{FF2B5EF4-FFF2-40B4-BE49-F238E27FC236}">
                <a16:creationId xmlns:a16="http://schemas.microsoft.com/office/drawing/2014/main" id="{3591A887-EB48-4DF0-B50E-47ABFB10DA53}"/>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13" name="Dikdörtgen: Köşeleri Yuvarlatılmış 12">
            <a:extLst>
              <a:ext uri="{FF2B5EF4-FFF2-40B4-BE49-F238E27FC236}">
                <a16:creationId xmlns:a16="http://schemas.microsoft.com/office/drawing/2014/main" id="{3E322E15-CB95-4AEC-9335-4A8155D8AD82}"/>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6" name="Rectangle 8">
            <a:extLst>
              <a:ext uri="{FF2B5EF4-FFF2-40B4-BE49-F238E27FC236}">
                <a16:creationId xmlns:a16="http://schemas.microsoft.com/office/drawing/2014/main" id="{3567B584-5EAA-4E0D-9245-467FA4C0ED52}"/>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7" name="object 4">
            <a:extLst>
              <a:ext uri="{FF2B5EF4-FFF2-40B4-BE49-F238E27FC236}">
                <a16:creationId xmlns:a16="http://schemas.microsoft.com/office/drawing/2014/main" id="{46474A23-5B58-4D47-9389-42616805073F}"/>
              </a:ext>
            </a:extLst>
          </p:cNvPr>
          <p:cNvSpPr txBox="1"/>
          <p:nvPr/>
        </p:nvSpPr>
        <p:spPr>
          <a:xfrm>
            <a:off x="7226711" y="1728957"/>
            <a:ext cx="4537136" cy="3309239"/>
          </a:xfrm>
          <a:prstGeom prst="rect">
            <a:avLst/>
          </a:prstGeom>
        </p:spPr>
        <p:txBody>
          <a:bodyPr vert="horz" wrap="square" lIns="0" tIns="137795" rIns="0" bIns="0" rtlCol="0">
            <a:spAutoFit/>
          </a:bodyPr>
          <a:lstStyle/>
          <a:p>
            <a:pPr marL="12700" marR="5080" algn="just" rtl="1">
              <a:spcBef>
                <a:spcPts val="1200"/>
              </a:spcBef>
            </a:pPr>
            <a:r>
              <a:rPr lang="ar-SY" sz="2200" b="1" dirty="0">
                <a:cs typeface="Calibri"/>
              </a:rPr>
              <a:t>البدانة (زيادة الوزن)</a:t>
            </a:r>
          </a:p>
          <a:p>
            <a:pPr marL="12700" marR="5080" algn="just" rtl="1">
              <a:spcBef>
                <a:spcPts val="1200"/>
              </a:spcBef>
            </a:pPr>
            <a:r>
              <a:rPr lang="ar-SY" sz="2200" dirty="0">
                <a:cs typeface="Calibri"/>
              </a:rPr>
              <a:t>إن حوالي ثلثي المرضى هم أفراد يعانون من البدانة.</a:t>
            </a:r>
          </a:p>
          <a:p>
            <a:pPr marL="469900" marR="5080" indent="-457200" algn="just" rtl="1">
              <a:spcBef>
                <a:spcPts val="1200"/>
              </a:spcBef>
              <a:buFont typeface="Arial" panose="020B0604020202020204" pitchFamily="34" charset="0"/>
              <a:buChar char="•"/>
            </a:pPr>
            <a:r>
              <a:rPr lang="ar-SY" sz="2200" dirty="0">
                <a:cs typeface="Calibri"/>
              </a:rPr>
              <a:t>يتم احتباس المزيد من الملح في الجسم مع زيادة الوزن والذي يؤدي إلى ارتفاع ضغط الدم.</a:t>
            </a:r>
          </a:p>
          <a:p>
            <a:pPr marL="469900" marR="5080" indent="-457200" algn="just" rtl="1">
              <a:spcBef>
                <a:spcPts val="1200"/>
              </a:spcBef>
              <a:buFont typeface="Arial" panose="020B0604020202020204" pitchFamily="34" charset="0"/>
              <a:buChar char="•"/>
            </a:pPr>
            <a:r>
              <a:rPr lang="ar-SY" sz="2200" dirty="0">
                <a:cs typeface="Calibri"/>
              </a:rPr>
              <a:t>يمكن أن تؤدي البدانة إلى انخفاض فعالية الأدوية الخافضة لضغط الدم وزيادة أمراض القلب.</a:t>
            </a:r>
          </a:p>
        </p:txBody>
      </p:sp>
      <p:sp>
        <p:nvSpPr>
          <p:cNvPr id="18" name="Rectangle 8">
            <a:extLst>
              <a:ext uri="{FF2B5EF4-FFF2-40B4-BE49-F238E27FC236}">
                <a16:creationId xmlns:a16="http://schemas.microsoft.com/office/drawing/2014/main" id="{3AEA4A2B-3471-4630-A537-5601D35DF8B5}"/>
              </a:ext>
            </a:extLst>
          </p:cNvPr>
          <p:cNvSpPr/>
          <p:nvPr/>
        </p:nvSpPr>
        <p:spPr>
          <a:xfrm>
            <a:off x="7079226" y="5359079"/>
            <a:ext cx="4354140" cy="430887"/>
          </a:xfrm>
          <a:prstGeom prst="rect">
            <a:avLst/>
          </a:prstGeom>
        </p:spPr>
        <p:txBody>
          <a:bodyPr wrap="square">
            <a:spAutoFit/>
          </a:bodyPr>
          <a:lstStyle/>
          <a:p>
            <a:pPr algn="r" rtl="1"/>
            <a:r>
              <a:rPr lang="ar-SY" sz="2200" kern="0" dirty="0">
                <a:solidFill>
                  <a:schemeClr val="bg1"/>
                </a:solidFill>
                <a:latin typeface="Calibri"/>
                <a:ea typeface="+mj-ea"/>
                <a:cs typeface="Calibri"/>
              </a:rPr>
              <a:t>إن خفض الوزن يخفض ضغط الدم</a:t>
            </a:r>
            <a:endParaRPr kumimoji="0" lang="ar-SA" sz="2200"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9530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5987" y="30777"/>
            <a:ext cx="12192000" cy="6858000"/>
          </a:xfrm>
          <a:prstGeom prst="rect">
            <a:avLst/>
          </a:prstGeom>
          <a:solidFill>
            <a:schemeClr val="accent2"/>
          </a:solidFill>
        </p:spPr>
      </p:pic>
      <p:sp>
        <p:nvSpPr>
          <p:cNvPr id="2" name="Rectangle 1">
            <a:extLst>
              <a:ext uri="{FF2B5EF4-FFF2-40B4-BE49-F238E27FC236}">
                <a16:creationId xmlns:a16="http://schemas.microsoft.com/office/drawing/2014/main" id="{4B58B4B8-0E6D-F14D-98E1-C67614A61917}"/>
              </a:ext>
            </a:extLst>
          </p:cNvPr>
          <p:cNvSpPr/>
          <p:nvPr/>
        </p:nvSpPr>
        <p:spPr>
          <a:xfrm>
            <a:off x="3834802" y="1531088"/>
            <a:ext cx="3059782" cy="426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7" name="Resim 6">
            <a:extLst>
              <a:ext uri="{FF2B5EF4-FFF2-40B4-BE49-F238E27FC236}">
                <a16:creationId xmlns:a16="http://schemas.microsoft.com/office/drawing/2014/main" id="{85BB5B8D-6033-42DD-8CF6-80C9704A296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r="48583"/>
          <a:stretch/>
        </p:blipFill>
        <p:spPr>
          <a:xfrm>
            <a:off x="3834802" y="2198342"/>
            <a:ext cx="3059782" cy="3079616"/>
          </a:xfrm>
          <a:prstGeom prst="rect">
            <a:avLst/>
          </a:prstGeom>
        </p:spPr>
      </p:pic>
      <p:sp>
        <p:nvSpPr>
          <p:cNvPr id="8" name="Dikdörtgen: Köşeleri Yuvarlatılmış 7">
            <a:extLst>
              <a:ext uri="{FF2B5EF4-FFF2-40B4-BE49-F238E27FC236}">
                <a16:creationId xmlns:a16="http://schemas.microsoft.com/office/drawing/2014/main" id="{02128C09-4B41-408A-B259-0AD2CE06F69A}"/>
              </a:ext>
            </a:extLst>
          </p:cNvPr>
          <p:cNvSpPr/>
          <p:nvPr/>
        </p:nvSpPr>
        <p:spPr>
          <a:xfrm>
            <a:off x="1583473" y="618988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4B2036E4-82D3-4F27-8DF5-1EAF5ACB6E31}"/>
              </a:ext>
            </a:extLst>
          </p:cNvPr>
          <p:cNvPicPr>
            <a:picLocks noChangeAspect="1"/>
          </p:cNvPicPr>
          <p:nvPr/>
        </p:nvPicPr>
        <p:blipFill>
          <a:blip r:embed="rId6"/>
          <a:stretch>
            <a:fillRect/>
          </a:stretch>
        </p:blipFill>
        <p:spPr>
          <a:xfrm>
            <a:off x="1713021" y="5838185"/>
            <a:ext cx="1067586" cy="181393"/>
          </a:xfrm>
          <a:prstGeom prst="rect">
            <a:avLst/>
          </a:prstGeom>
        </p:spPr>
      </p:pic>
      <p:sp>
        <p:nvSpPr>
          <p:cNvPr id="10" name="Dikdörtgen: Köşeleri Yuvarlatılmış 9">
            <a:extLst>
              <a:ext uri="{FF2B5EF4-FFF2-40B4-BE49-F238E27FC236}">
                <a16:creationId xmlns:a16="http://schemas.microsoft.com/office/drawing/2014/main" id="{B9C374C8-0454-4CC1-99C6-FBBA182EA476}"/>
              </a:ext>
            </a:extLst>
          </p:cNvPr>
          <p:cNvSpPr/>
          <p:nvPr/>
        </p:nvSpPr>
        <p:spPr>
          <a:xfrm>
            <a:off x="1849581" y="583796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C1D5BAA2-B407-4C6B-A539-5A6F45D07D98}"/>
              </a:ext>
            </a:extLst>
          </p:cNvPr>
          <p:cNvSpPr/>
          <p:nvPr/>
        </p:nvSpPr>
        <p:spPr>
          <a:xfrm>
            <a:off x="585529" y="1878149"/>
            <a:ext cx="2711977" cy="1200329"/>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إن الحفاظ على أوزاننا ب</a:t>
            </a:r>
            <a:r>
              <a:rPr lang="ar-SY" sz="3600" b="1" kern="0" dirty="0">
                <a:solidFill>
                  <a:schemeClr val="bg1"/>
                </a:solidFill>
                <a:latin typeface="Calibri"/>
                <a:ea typeface="+mj-ea"/>
                <a:cs typeface="Calibri"/>
              </a:rPr>
              <a:t>ين أيدينا!</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2CDECC0F-B90E-4FC8-851B-E407263857E7}"/>
              </a:ext>
            </a:extLst>
          </p:cNvPr>
          <p:cNvSpPr txBox="1"/>
          <p:nvPr/>
        </p:nvSpPr>
        <p:spPr>
          <a:xfrm>
            <a:off x="7226711" y="1728957"/>
            <a:ext cx="4537136" cy="3770904"/>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400" dirty="0">
                <a:cs typeface="Calibri"/>
              </a:rPr>
              <a:t>يجب تناول ما لا يقل عن 5 حصص من الخضراوات / الفواكه يومياً،</a:t>
            </a:r>
          </a:p>
          <a:p>
            <a:pPr marL="469900" marR="5080" indent="-457200" algn="r" rtl="1">
              <a:spcBef>
                <a:spcPts val="1200"/>
              </a:spcBef>
              <a:buFont typeface="Arial" panose="020B0604020202020204" pitchFamily="34" charset="0"/>
              <a:buChar char="•"/>
            </a:pPr>
            <a:r>
              <a:rPr lang="ar-SY" sz="2400" dirty="0">
                <a:cs typeface="Calibri"/>
              </a:rPr>
              <a:t>يجب تناول المكسرات والبقوليات والحبوب الكاملة والأغذية الغنية بالبوتاسيوم،</a:t>
            </a:r>
          </a:p>
          <a:p>
            <a:pPr marL="469900" marR="5080" indent="-457200" algn="r" rtl="1">
              <a:spcBef>
                <a:spcPts val="1200"/>
              </a:spcBef>
              <a:buFont typeface="Arial" panose="020B0604020202020204" pitchFamily="34" charset="0"/>
              <a:buChar char="•"/>
            </a:pPr>
            <a:r>
              <a:rPr lang="ar-SY" sz="2400" dirty="0">
                <a:cs typeface="Calibri"/>
              </a:rPr>
              <a:t>يجب استخدام الزيوت الصحية (مثل زيت الزيتون) ويجب تناول اللحوم الحمراء مرة واحدة أسبوعياً أو مرتين على الأكثر.</a:t>
            </a:r>
          </a:p>
        </p:txBody>
      </p:sp>
    </p:spTree>
    <p:extLst>
      <p:ext uri="{BB962C8B-B14F-4D97-AF65-F5344CB8AC3E}">
        <p14:creationId xmlns:p14="http://schemas.microsoft.com/office/powerpoint/2010/main" val="169720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C36FCFE3-29C7-4616-A91E-1C8D0121796E}"/>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28394073-6058-47B7-970F-D95B5D7EFE43}"/>
              </a:ext>
            </a:extLst>
          </p:cNvPr>
          <p:cNvPicPr>
            <a:picLocks noChangeAspect="1"/>
          </p:cNvPicPr>
          <p:nvPr/>
        </p:nvPicPr>
        <p:blipFill>
          <a:blip r:embed="rId3"/>
          <a:stretch>
            <a:fillRect/>
          </a:stretch>
        </p:blipFill>
        <p:spPr>
          <a:xfrm>
            <a:off x="1713021" y="5817165"/>
            <a:ext cx="1067586" cy="181393"/>
          </a:xfrm>
          <a:prstGeom prst="rect">
            <a:avLst/>
          </a:prstGeom>
        </p:spPr>
      </p:pic>
      <p:sp>
        <p:nvSpPr>
          <p:cNvPr id="10" name="Dikdörtgen: Köşeleri Yuvarlatılmış 9">
            <a:extLst>
              <a:ext uri="{FF2B5EF4-FFF2-40B4-BE49-F238E27FC236}">
                <a16:creationId xmlns:a16="http://schemas.microsoft.com/office/drawing/2014/main" id="{2010236D-4BE7-4170-87E1-FC4AEF38B130}"/>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88559EA7-D191-44F6-A4AF-CEA25162B0FE}"/>
              </a:ext>
            </a:extLst>
          </p:cNvPr>
          <p:cNvSpPr/>
          <p:nvPr/>
        </p:nvSpPr>
        <p:spPr>
          <a:xfrm>
            <a:off x="3463636" y="1977394"/>
            <a:ext cx="7496322"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rgbClr val="0070C0"/>
                </a:solidFill>
                <a:effectLst/>
                <a:uLnTx/>
                <a:uFillTx/>
                <a:latin typeface="Calibri"/>
                <a:ea typeface="+mj-ea"/>
                <a:cs typeface="Calibri"/>
              </a:rPr>
              <a:t>غاية التدريب</a:t>
            </a:r>
            <a:endParaRPr kumimoji="0" lang="ar-SA" sz="3200" b="1" i="0" u="none" strike="noStrike" kern="0" cap="none" spc="0" normalizeH="0" baseline="0" noProof="0" dirty="0">
              <a:ln>
                <a:noFill/>
              </a:ln>
              <a:solidFill>
                <a:srgbClr val="0070C0"/>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EC1515D0-BE3C-40F6-9D1A-3DBBD8867BB0}"/>
              </a:ext>
            </a:extLst>
          </p:cNvPr>
          <p:cNvSpPr txBox="1"/>
          <p:nvPr/>
        </p:nvSpPr>
        <p:spPr>
          <a:xfrm>
            <a:off x="2051833" y="2614588"/>
            <a:ext cx="8908126" cy="1616468"/>
          </a:xfrm>
          <a:prstGeom prst="rect">
            <a:avLst/>
          </a:prstGeom>
        </p:spPr>
        <p:txBody>
          <a:bodyPr vert="horz" wrap="square" lIns="0" tIns="137795" rIns="0" bIns="0" rtlCol="0">
            <a:spAutoFit/>
          </a:bodyPr>
          <a:lstStyle/>
          <a:p>
            <a:pPr marL="12700" marR="5080" algn="just" rtl="1">
              <a:spcBef>
                <a:spcPts val="1200"/>
              </a:spcBef>
            </a:pPr>
            <a:r>
              <a:rPr lang="ar-SY" sz="3200" dirty="0">
                <a:cs typeface="Calibri"/>
              </a:rPr>
              <a:t>رفع مستوى الوعي من خلال إطلاع المجتمع على تعريف ارتفاع التوتر الشرياني ونسب انتشاره وأعراضه وأهمية عوامل الخطر وعلاجه ومتابعته وقياس ضغط الدم</a:t>
            </a:r>
          </a:p>
        </p:txBody>
      </p:sp>
    </p:spTree>
    <p:extLst>
      <p:ext uri="{BB962C8B-B14F-4D97-AF65-F5344CB8AC3E}">
        <p14:creationId xmlns:p14="http://schemas.microsoft.com/office/powerpoint/2010/main" val="17214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a:solidFill>
            <a:schemeClr val="accent2"/>
          </a:solidFill>
        </p:spPr>
      </p:pic>
      <p:sp>
        <p:nvSpPr>
          <p:cNvPr id="12" name="Rectangle 11">
            <a:extLst>
              <a:ext uri="{FF2B5EF4-FFF2-40B4-BE49-F238E27FC236}">
                <a16:creationId xmlns:a16="http://schemas.microsoft.com/office/drawing/2014/main" id="{5591C5DB-8FF8-9644-AD5B-A1C7E77DE9E4}"/>
              </a:ext>
            </a:extLst>
          </p:cNvPr>
          <p:cNvSpPr/>
          <p:nvPr/>
        </p:nvSpPr>
        <p:spPr>
          <a:xfrm>
            <a:off x="3834802" y="1498544"/>
            <a:ext cx="3048598" cy="426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3" name="Resim 6">
            <a:extLst>
              <a:ext uri="{FF2B5EF4-FFF2-40B4-BE49-F238E27FC236}">
                <a16:creationId xmlns:a16="http://schemas.microsoft.com/office/drawing/2014/main" id="{CCAC877C-2F9E-D64B-ACFA-C4BA7CD2843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r="48583"/>
          <a:stretch/>
        </p:blipFill>
        <p:spPr>
          <a:xfrm>
            <a:off x="3834802" y="2198342"/>
            <a:ext cx="3026373" cy="3079616"/>
          </a:xfrm>
          <a:prstGeom prst="rect">
            <a:avLst/>
          </a:prstGeom>
        </p:spPr>
      </p:pic>
      <p:sp>
        <p:nvSpPr>
          <p:cNvPr id="7" name="Dikdörtgen: Köşeleri Yuvarlatılmış 6">
            <a:extLst>
              <a:ext uri="{FF2B5EF4-FFF2-40B4-BE49-F238E27FC236}">
                <a16:creationId xmlns:a16="http://schemas.microsoft.com/office/drawing/2014/main" id="{A7838017-EC15-48A1-A8AD-079BA0FDB5C7}"/>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40F7DEDF-B770-4CCF-B4BC-8CCAF0017DC6}"/>
              </a:ext>
            </a:extLst>
          </p:cNvPr>
          <p:cNvPicPr>
            <a:picLocks noChangeAspect="1"/>
          </p:cNvPicPr>
          <p:nvPr/>
        </p:nvPicPr>
        <p:blipFill>
          <a:blip r:embed="rId6"/>
          <a:stretch>
            <a:fillRect/>
          </a:stretch>
        </p:blipFill>
        <p:spPr>
          <a:xfrm>
            <a:off x="1713021" y="5817165"/>
            <a:ext cx="1067586" cy="181393"/>
          </a:xfrm>
          <a:prstGeom prst="rect">
            <a:avLst/>
          </a:prstGeom>
        </p:spPr>
      </p:pic>
      <p:sp>
        <p:nvSpPr>
          <p:cNvPr id="9" name="Dikdörtgen: Köşeleri Yuvarlatılmış 8">
            <a:extLst>
              <a:ext uri="{FF2B5EF4-FFF2-40B4-BE49-F238E27FC236}">
                <a16:creationId xmlns:a16="http://schemas.microsoft.com/office/drawing/2014/main" id="{6CD9681B-4F23-451C-B18B-B9CAC4F15327}"/>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7D6F463C-B8C5-45AD-92CF-E618CA244E22}"/>
              </a:ext>
            </a:extLst>
          </p:cNvPr>
          <p:cNvSpPr/>
          <p:nvPr/>
        </p:nvSpPr>
        <p:spPr>
          <a:xfrm>
            <a:off x="585529" y="1878149"/>
            <a:ext cx="2711977" cy="1200329"/>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إن الحفاظ على أوزاننا ب</a:t>
            </a:r>
            <a:r>
              <a:rPr lang="ar-SY" sz="3600" b="1" kern="0" dirty="0">
                <a:solidFill>
                  <a:schemeClr val="bg1"/>
                </a:solidFill>
                <a:latin typeface="Calibri"/>
                <a:ea typeface="+mj-ea"/>
                <a:cs typeface="Calibri"/>
              </a:rPr>
              <a:t>ين أيدينا!</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object 4">
            <a:extLst>
              <a:ext uri="{FF2B5EF4-FFF2-40B4-BE49-F238E27FC236}">
                <a16:creationId xmlns:a16="http://schemas.microsoft.com/office/drawing/2014/main" id="{D5B57EBA-33FC-4866-B262-D7046B318B37}"/>
              </a:ext>
            </a:extLst>
          </p:cNvPr>
          <p:cNvSpPr txBox="1"/>
          <p:nvPr/>
        </p:nvSpPr>
        <p:spPr>
          <a:xfrm>
            <a:off x="7226711" y="1861691"/>
            <a:ext cx="4537136" cy="3401572"/>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400" dirty="0">
                <a:cs typeface="Calibri"/>
              </a:rPr>
              <a:t>يجب استهلاك منتجات الألبان منخفضة الدسم،</a:t>
            </a:r>
          </a:p>
          <a:p>
            <a:pPr marL="469900" marR="5080" indent="-457200" algn="r" rtl="1">
              <a:spcBef>
                <a:spcPts val="1200"/>
              </a:spcBef>
              <a:buFont typeface="Arial" panose="020B0604020202020204" pitchFamily="34" charset="0"/>
              <a:buChar char="•"/>
            </a:pPr>
            <a:r>
              <a:rPr lang="ar-SY" sz="2400" dirty="0">
                <a:cs typeface="Calibri"/>
              </a:rPr>
              <a:t>يجب تناول الأسماك أو الأغذية الأخرى الغنية بأحماض الأوميغا 3 الدهنية (مثل بذور الكتان) مرتين على الأقل أسبوعياً،</a:t>
            </a:r>
          </a:p>
          <a:p>
            <a:pPr marL="469900" marR="5080" indent="-457200" algn="r" rtl="1">
              <a:spcBef>
                <a:spcPts val="1200"/>
              </a:spcBef>
              <a:buFont typeface="Arial" panose="020B0604020202020204" pitchFamily="34" charset="0"/>
              <a:buChar char="•"/>
            </a:pPr>
            <a:r>
              <a:rPr lang="ar-SY" sz="2400" dirty="0">
                <a:cs typeface="Calibri"/>
              </a:rPr>
              <a:t>يجب تجنب تناول السكر الإضافي من الكعك والبسكويت والحلويات والمشروبات الغازية وعصائر الفواكه.</a:t>
            </a:r>
          </a:p>
        </p:txBody>
      </p:sp>
    </p:spTree>
    <p:extLst>
      <p:ext uri="{BB962C8B-B14F-4D97-AF65-F5344CB8AC3E}">
        <p14:creationId xmlns:p14="http://schemas.microsoft.com/office/powerpoint/2010/main" val="410315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19911"/>
            <a:ext cx="12192000" cy="6858000"/>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7704" r="7187" b="15436"/>
          <a:stretch/>
        </p:blipFill>
        <p:spPr>
          <a:xfrm>
            <a:off x="3832225" y="3491508"/>
            <a:ext cx="8359775" cy="2244101"/>
          </a:xfrm>
          <a:prstGeom prst="rect">
            <a:avLst/>
          </a:prstGeom>
        </p:spPr>
      </p:pic>
      <p:sp>
        <p:nvSpPr>
          <p:cNvPr id="8" name="Dikdörtgen 7"/>
          <p:cNvSpPr/>
          <p:nvPr/>
        </p:nvSpPr>
        <p:spPr>
          <a:xfrm rot="487147">
            <a:off x="10930147" y="4433571"/>
            <a:ext cx="863337" cy="899743"/>
          </a:xfrm>
          <a:prstGeom prst="rect">
            <a:avLst/>
          </a:prstGeom>
          <a:solidFill>
            <a:srgbClr val="F7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ar-SY" b="1" kern="0" dirty="0">
                <a:solidFill>
                  <a:schemeClr val="bg1"/>
                </a:solidFill>
                <a:latin typeface="Calibri"/>
                <a:cs typeface="Calibri"/>
              </a:rPr>
              <a:t>خطر مرتفع</a:t>
            </a:r>
            <a:endPar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ikdörtgen 10"/>
          <p:cNvSpPr/>
          <p:nvPr/>
        </p:nvSpPr>
        <p:spPr>
          <a:xfrm rot="487147">
            <a:off x="4408359" y="3794038"/>
            <a:ext cx="803391" cy="8476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ar-SY" sz="1600" b="1" kern="0" dirty="0">
                <a:solidFill>
                  <a:schemeClr val="bg1"/>
                </a:solidFill>
                <a:latin typeface="Calibri"/>
                <a:cs typeface="Calibri"/>
              </a:rPr>
              <a:t>خطر منخفض</a:t>
            </a:r>
            <a:endPar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ikdörtgen: Köşeleri Yuvarlatılmış 11">
            <a:extLst>
              <a:ext uri="{FF2B5EF4-FFF2-40B4-BE49-F238E27FC236}">
                <a16:creationId xmlns:a16="http://schemas.microsoft.com/office/drawing/2014/main" id="{0F2A308C-3BDE-41B0-A08F-2936D363E47C}"/>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3" name="Dikdörtgen: Köşeleri Yuvarlatılmış 12">
            <a:extLst>
              <a:ext uri="{FF2B5EF4-FFF2-40B4-BE49-F238E27FC236}">
                <a16:creationId xmlns:a16="http://schemas.microsoft.com/office/drawing/2014/main" id="{40C38AEB-8A06-4044-BA44-8293B5CA2F68}"/>
              </a:ext>
            </a:extLst>
          </p:cNvPr>
          <p:cNvSpPr/>
          <p:nvPr/>
        </p:nvSpPr>
        <p:spPr>
          <a:xfrm>
            <a:off x="159490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9866BA95-C252-4978-BCE7-AD17E4A79AA0}"/>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object 4">
            <a:extLst>
              <a:ext uri="{FF2B5EF4-FFF2-40B4-BE49-F238E27FC236}">
                <a16:creationId xmlns:a16="http://schemas.microsoft.com/office/drawing/2014/main" id="{B8F7D0C7-8C44-41EE-9F9A-A46F9CE106A5}"/>
              </a:ext>
            </a:extLst>
          </p:cNvPr>
          <p:cNvSpPr txBox="1"/>
          <p:nvPr/>
        </p:nvSpPr>
        <p:spPr>
          <a:xfrm>
            <a:off x="4424519" y="1787951"/>
            <a:ext cx="6931740" cy="1401025"/>
          </a:xfrm>
          <a:prstGeom prst="rect">
            <a:avLst/>
          </a:prstGeom>
        </p:spPr>
        <p:txBody>
          <a:bodyPr vert="horz" wrap="square" lIns="0" tIns="137795" rIns="0" bIns="0" rtlCol="0">
            <a:spAutoFit/>
          </a:bodyPr>
          <a:lstStyle/>
          <a:p>
            <a:pPr marL="12700" marR="5080" algn="r" rtl="1">
              <a:spcBef>
                <a:spcPts val="1200"/>
              </a:spcBef>
            </a:pPr>
            <a:r>
              <a:rPr lang="ar-SY" sz="2400" b="1" dirty="0">
                <a:cs typeface="Calibri"/>
              </a:rPr>
              <a:t>التدخين واستخدام منتجات التبغ؛</a:t>
            </a:r>
          </a:p>
          <a:p>
            <a:pPr marL="12700" marR="5080" algn="r" rtl="1">
              <a:spcBef>
                <a:spcPts val="1200"/>
              </a:spcBef>
            </a:pPr>
            <a:r>
              <a:rPr lang="ar-SY" sz="2400" dirty="0">
                <a:cs typeface="Calibri"/>
              </a:rPr>
              <a:t>يزيد من خطر الإصابة بأمراض القلب بما في ذلك النوبة القلبية وقصور القلب وانسداد الأوعية الدموية.</a:t>
            </a:r>
          </a:p>
        </p:txBody>
      </p:sp>
      <p:sp>
        <p:nvSpPr>
          <p:cNvPr id="16" name="Rectangle 8">
            <a:extLst>
              <a:ext uri="{FF2B5EF4-FFF2-40B4-BE49-F238E27FC236}">
                <a16:creationId xmlns:a16="http://schemas.microsoft.com/office/drawing/2014/main" id="{83E13C9D-6997-48A2-9173-EB29B3C4F30B}"/>
              </a:ext>
            </a:extLst>
          </p:cNvPr>
          <p:cNvSpPr/>
          <p:nvPr/>
        </p:nvSpPr>
        <p:spPr>
          <a:xfrm>
            <a:off x="600787" y="4504412"/>
            <a:ext cx="2711977" cy="1015663"/>
          </a:xfrm>
          <a:prstGeom prst="rect">
            <a:avLst/>
          </a:prstGeom>
        </p:spPr>
        <p:txBody>
          <a:bodyPr wrap="square">
            <a:spAutoFit/>
          </a:bodyPr>
          <a:lstStyle/>
          <a:p>
            <a:pPr algn="r" rtl="1"/>
            <a:r>
              <a:rPr lang="ar-SY" sz="2000" b="1" kern="0" dirty="0">
                <a:solidFill>
                  <a:schemeClr val="bg1"/>
                </a:solidFill>
                <a:latin typeface="Calibri"/>
                <a:ea typeface="+mj-ea"/>
                <a:cs typeface="Calibri"/>
              </a:rPr>
              <a:t>التدخين واستخدام منتجات التبغ </a:t>
            </a:r>
            <a:r>
              <a:rPr lang="ar-SY" sz="2000" kern="0" dirty="0">
                <a:solidFill>
                  <a:schemeClr val="bg1"/>
                </a:solidFill>
                <a:latin typeface="Calibri"/>
                <a:ea typeface="+mj-ea"/>
                <a:cs typeface="Calibri"/>
              </a:rPr>
              <a:t>(السجائر، الغليون، الأرجيلة، إلخ.)</a:t>
            </a:r>
            <a:endParaRPr kumimoji="0" lang="ar-SA" sz="2000"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6109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pic>
        <p:nvPicPr>
          <p:cNvPr id="5" name="Grafik 8" descr="Sigara içilmez">
            <a:extLst>
              <a:ext uri="{FF2B5EF4-FFF2-40B4-BE49-F238E27FC236}">
                <a16:creationId xmlns:a16="http://schemas.microsoft.com/office/drawing/2014/main" id="{E7D04A09-CB06-4E59-8C0D-21DE8CBA72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931" y="3106510"/>
            <a:ext cx="2236491" cy="2307922"/>
          </a:xfrm>
          <a:prstGeom prst="rect">
            <a:avLst/>
          </a:prstGeom>
        </p:spPr>
      </p:pic>
      <p:sp>
        <p:nvSpPr>
          <p:cNvPr id="7" name="Dikdörtgen: Köşeleri Yuvarlatılmış 6">
            <a:extLst>
              <a:ext uri="{FF2B5EF4-FFF2-40B4-BE49-F238E27FC236}">
                <a16:creationId xmlns:a16="http://schemas.microsoft.com/office/drawing/2014/main" id="{487E510F-1890-491A-9512-3E29D3460775}"/>
              </a:ext>
            </a:extLst>
          </p:cNvPr>
          <p:cNvSpPr/>
          <p:nvPr/>
        </p:nvSpPr>
        <p:spPr>
          <a:xfrm>
            <a:off x="1606333" y="601196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DDCE20C0-9BBD-4B3A-AB4A-94F09A3CF199}"/>
              </a:ext>
            </a:extLst>
          </p:cNvPr>
          <p:cNvSpPr/>
          <p:nvPr/>
        </p:nvSpPr>
        <p:spPr>
          <a:xfrm>
            <a:off x="1626987" y="567250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E310E8C4-1407-4021-88C1-D2C719E1560F}"/>
              </a:ext>
            </a:extLst>
          </p:cNvPr>
          <p:cNvSpPr/>
          <p:nvPr/>
        </p:nvSpPr>
        <p:spPr>
          <a:xfrm>
            <a:off x="585529" y="1878149"/>
            <a:ext cx="2711977" cy="1384995"/>
          </a:xfrm>
          <a:prstGeom prst="rect">
            <a:avLst/>
          </a:prstGeom>
        </p:spPr>
        <p:txBody>
          <a:bodyPr wrap="square">
            <a:spAutoFit/>
          </a:bodyPr>
          <a:lstStyle/>
          <a:p>
            <a:pPr algn="r" rtl="1"/>
            <a:r>
              <a:rPr kumimoji="0" lang="ar-SY" sz="2800" b="1" i="0" u="none" strike="noStrike" kern="0" cap="none" spc="0" normalizeH="0" baseline="0" noProof="0" dirty="0">
                <a:ln>
                  <a:noFill/>
                </a:ln>
                <a:solidFill>
                  <a:schemeClr val="bg1"/>
                </a:solidFill>
                <a:effectLst/>
                <a:uLnTx/>
                <a:uFillTx/>
                <a:latin typeface="Calibri"/>
                <a:ea typeface="+mj-ea"/>
                <a:cs typeface="Calibri"/>
              </a:rPr>
              <a:t>الإقلاع عن التدخين واستخدام منتجات التبغ</a:t>
            </a:r>
            <a:endParaRPr kumimoji="0" lang="ar-SA" sz="28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6A013792-D56B-4348-8F59-67DEB1F5A35F}"/>
              </a:ext>
            </a:extLst>
          </p:cNvPr>
          <p:cNvSpPr txBox="1"/>
          <p:nvPr/>
        </p:nvSpPr>
        <p:spPr>
          <a:xfrm>
            <a:off x="4303562" y="1655216"/>
            <a:ext cx="7445537" cy="3770904"/>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800" dirty="0">
                <a:cs typeface="Calibri"/>
              </a:rPr>
              <a:t>يخف السعال وضيق التنفس في غضون أيام قليلة.</a:t>
            </a:r>
          </a:p>
          <a:p>
            <a:pPr marL="469900" marR="5080" indent="-457200" algn="r" rtl="1">
              <a:spcBef>
                <a:spcPts val="1200"/>
              </a:spcBef>
              <a:buFont typeface="Arial" panose="020B0604020202020204" pitchFamily="34" charset="0"/>
              <a:buChar char="•"/>
            </a:pPr>
            <a:r>
              <a:rPr lang="ar-SY" sz="2800" dirty="0">
                <a:cs typeface="Calibri"/>
              </a:rPr>
              <a:t>ينخفض خطر الإصابة بالنوبات القلبية إلى حوالي نصف خطر الإصابة بالنوبات لدى المدخنين في غضون عام واحد من الإقلاع عن التدخين.</a:t>
            </a:r>
          </a:p>
          <a:p>
            <a:pPr marL="469900" marR="5080" indent="-457200" algn="r" rtl="1">
              <a:spcBef>
                <a:spcPts val="1200"/>
              </a:spcBef>
              <a:buFont typeface="Arial" panose="020B0604020202020204" pitchFamily="34" charset="0"/>
              <a:buChar char="•"/>
            </a:pPr>
            <a:r>
              <a:rPr lang="ar-SY" sz="2800" dirty="0">
                <a:cs typeface="Calibri"/>
              </a:rPr>
              <a:t>يشاهد تحسن في حاستي الذوق والشم،</a:t>
            </a:r>
          </a:p>
          <a:p>
            <a:pPr marL="469900" marR="5080" indent="-457200" algn="r" rtl="1">
              <a:spcBef>
                <a:spcPts val="1200"/>
              </a:spcBef>
              <a:buFont typeface="Arial" panose="020B0604020202020204" pitchFamily="34" charset="0"/>
              <a:buChar char="•"/>
            </a:pPr>
            <a:r>
              <a:rPr lang="ar-SY" sz="2800" dirty="0">
                <a:cs typeface="Calibri"/>
              </a:rPr>
              <a:t>الحالة الجسدية الجيدة،</a:t>
            </a:r>
          </a:p>
          <a:p>
            <a:pPr marL="469900" marR="5080" indent="-457200" algn="r" rtl="1">
              <a:spcBef>
                <a:spcPts val="1200"/>
              </a:spcBef>
              <a:buFont typeface="Arial" panose="020B0604020202020204" pitchFamily="34" charset="0"/>
              <a:buChar char="•"/>
            </a:pPr>
            <a:r>
              <a:rPr lang="ar-SY" sz="2800" dirty="0">
                <a:cs typeface="Calibri"/>
              </a:rPr>
              <a:t>ارتفاع الأداء في الأنشطة البدنية.</a:t>
            </a:r>
          </a:p>
        </p:txBody>
      </p:sp>
    </p:spTree>
    <p:extLst>
      <p:ext uri="{BB962C8B-B14F-4D97-AF65-F5344CB8AC3E}">
        <p14:creationId xmlns:p14="http://schemas.microsoft.com/office/powerpoint/2010/main" val="395696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pic>
        <p:nvPicPr>
          <p:cNvPr id="6" name="Grafik 8" descr="Sigara içilmez">
            <a:extLst>
              <a:ext uri="{FF2B5EF4-FFF2-40B4-BE49-F238E27FC236}">
                <a16:creationId xmlns:a16="http://schemas.microsoft.com/office/drawing/2014/main" id="{E984B907-3EAB-0642-8AE9-39BF340732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931" y="3106510"/>
            <a:ext cx="2236491" cy="2307922"/>
          </a:xfrm>
          <a:prstGeom prst="rect">
            <a:avLst/>
          </a:prstGeom>
        </p:spPr>
      </p:pic>
      <p:sp>
        <p:nvSpPr>
          <p:cNvPr id="8" name="Dikdörtgen: Köşeleri Yuvarlatılmış 7">
            <a:extLst>
              <a:ext uri="{FF2B5EF4-FFF2-40B4-BE49-F238E27FC236}">
                <a16:creationId xmlns:a16="http://schemas.microsoft.com/office/drawing/2014/main" id="{0986807C-62AE-4864-B726-558179F4D9DD}"/>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91C2D14A-579E-4B0C-9140-B0DDB152396E}"/>
              </a:ext>
            </a:extLst>
          </p:cNvPr>
          <p:cNvSpPr/>
          <p:nvPr/>
        </p:nvSpPr>
        <p:spPr>
          <a:xfrm>
            <a:off x="1610945"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A044107E-BCF9-4229-8E35-E58E70DE81BE}"/>
              </a:ext>
            </a:extLst>
          </p:cNvPr>
          <p:cNvSpPr/>
          <p:nvPr/>
        </p:nvSpPr>
        <p:spPr>
          <a:xfrm>
            <a:off x="585529" y="1878149"/>
            <a:ext cx="2711977" cy="1384995"/>
          </a:xfrm>
          <a:prstGeom prst="rect">
            <a:avLst/>
          </a:prstGeom>
        </p:spPr>
        <p:txBody>
          <a:bodyPr wrap="square">
            <a:spAutoFit/>
          </a:bodyPr>
          <a:lstStyle/>
          <a:p>
            <a:pPr algn="r" rtl="1"/>
            <a:r>
              <a:rPr kumimoji="0" lang="ar-SY" sz="2800" b="1" i="0" u="none" strike="noStrike" kern="0" cap="none" spc="0" normalizeH="0" baseline="0" noProof="0" dirty="0">
                <a:ln>
                  <a:noFill/>
                </a:ln>
                <a:solidFill>
                  <a:schemeClr val="bg1"/>
                </a:solidFill>
                <a:effectLst/>
                <a:uLnTx/>
                <a:uFillTx/>
                <a:latin typeface="Calibri"/>
                <a:ea typeface="+mj-ea"/>
                <a:cs typeface="Calibri"/>
              </a:rPr>
              <a:t>الإقلاع عن التدخين واستخدام منتجات التبغ</a:t>
            </a:r>
            <a:endParaRPr kumimoji="0" lang="ar-SA" sz="28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EAEE47BE-388D-405B-87B6-2809BCD6CA23}"/>
              </a:ext>
            </a:extLst>
          </p:cNvPr>
          <p:cNvSpPr txBox="1"/>
          <p:nvPr/>
        </p:nvSpPr>
        <p:spPr>
          <a:xfrm>
            <a:off x="4303562" y="1655216"/>
            <a:ext cx="7445537" cy="2601353"/>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800" dirty="0">
                <a:cs typeface="Calibri"/>
              </a:rPr>
              <a:t>تنخفض شيخوخة الجلد.</a:t>
            </a:r>
          </a:p>
          <a:p>
            <a:pPr marL="469900" marR="5080" indent="-457200" algn="r" rtl="1">
              <a:spcBef>
                <a:spcPts val="1200"/>
              </a:spcBef>
              <a:buFont typeface="Arial" panose="020B0604020202020204" pitchFamily="34" charset="0"/>
              <a:buChar char="•"/>
            </a:pPr>
            <a:r>
              <a:rPr lang="ar-SY" sz="2800" dirty="0">
                <a:cs typeface="Calibri"/>
              </a:rPr>
              <a:t>يقل احتمال حدوث مشاكل مثل العجز الجنسي وصعوبة الحمل والولادة المبكرة وانخفاض وزن الولادة والإجهاض.</a:t>
            </a:r>
          </a:p>
          <a:p>
            <a:pPr marL="469900" marR="5080" indent="-457200" algn="r" rtl="1">
              <a:spcBef>
                <a:spcPts val="1200"/>
              </a:spcBef>
              <a:buFont typeface="Arial" panose="020B0604020202020204" pitchFamily="34" charset="0"/>
              <a:buChar char="•"/>
            </a:pPr>
            <a:r>
              <a:rPr lang="ar-SY" sz="2800" dirty="0">
                <a:cs typeface="Calibri"/>
              </a:rPr>
              <a:t>يقلل الإقلاع عن التدخين من خطر الإصابة بأمراض مرحلة الطفولة مثل الربو وأمراض الأذن الوسطى أيضاً.</a:t>
            </a:r>
          </a:p>
        </p:txBody>
      </p:sp>
    </p:spTree>
    <p:extLst>
      <p:ext uri="{BB962C8B-B14F-4D97-AF65-F5344CB8AC3E}">
        <p14:creationId xmlns:p14="http://schemas.microsoft.com/office/powerpoint/2010/main" val="183445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grpSp>
        <p:nvGrpSpPr>
          <p:cNvPr id="7" name="Grup 6"/>
          <p:cNvGrpSpPr/>
          <p:nvPr/>
        </p:nvGrpSpPr>
        <p:grpSpPr>
          <a:xfrm>
            <a:off x="4282768" y="1846377"/>
            <a:ext cx="6648468" cy="3481546"/>
            <a:chOff x="860404" y="1992302"/>
            <a:chExt cx="4493277" cy="3403631"/>
          </a:xfrm>
        </p:grpSpPr>
        <p:sp>
          <p:nvSpPr>
            <p:cNvPr id="8" name="Yuvarlatılmış Dikdörtgen 7"/>
            <p:cNvSpPr/>
            <p:nvPr/>
          </p:nvSpPr>
          <p:spPr>
            <a:xfrm>
              <a:off x="860404" y="1992302"/>
              <a:ext cx="4493277" cy="3403631"/>
            </a:xfrm>
            <a:prstGeom prst="roundRect">
              <a:avLst/>
            </a:prstGeom>
            <a:solidFill>
              <a:schemeClr val="bg1"/>
            </a:solidFill>
            <a:ln w="57150">
              <a:solidFill>
                <a:srgbClr val="D701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6">
              <a:extLst>
                <a:ext uri="{FF2B5EF4-FFF2-40B4-BE49-F238E27FC236}">
                  <a16:creationId xmlns:a16="http://schemas.microsoft.com/office/drawing/2014/main" id="{BB047383-57E5-4A88-A363-212EE436510D}"/>
                </a:ext>
              </a:extLst>
            </p:cNvPr>
            <p:cNvSpPr txBox="1"/>
            <p:nvPr/>
          </p:nvSpPr>
          <p:spPr>
            <a:xfrm>
              <a:off x="1110741" y="2836585"/>
              <a:ext cx="2726069" cy="1715065"/>
            </a:xfrm>
            <a:prstGeom prst="rect">
              <a:avLst/>
            </a:prstGeom>
            <a:noFill/>
          </p:spPr>
          <p:txBody>
            <a:bodyPr wrap="square" rtlCol="0">
              <a:spAutoFit/>
            </a:bodyPr>
            <a:lstStyle/>
            <a:p>
              <a:pPr algn="ctr" rtl="1"/>
              <a:r>
                <a:rPr lang="ar-SY" sz="3600" b="1" kern="0" dirty="0">
                  <a:solidFill>
                    <a:srgbClr val="C00000"/>
                  </a:solidFill>
                  <a:latin typeface="Calibri"/>
                  <a:ea typeface="+mj-ea"/>
                  <a:cs typeface="Calibri"/>
                </a:rPr>
                <a:t>اتصلوا بخط استشارات الإقلاع عن التدخين </a:t>
              </a:r>
              <a:r>
                <a:rPr lang="tr-TR" sz="3600" b="1" kern="0" dirty="0">
                  <a:solidFill>
                    <a:srgbClr val="C00000"/>
                  </a:solidFill>
                  <a:latin typeface="Calibri"/>
                  <a:ea typeface="+mj-ea"/>
                  <a:cs typeface="Calibri"/>
                </a:rPr>
                <a:t>ALO 171</a:t>
              </a:r>
              <a:r>
                <a:rPr lang="ar-SY" sz="3600" b="1" kern="0" dirty="0">
                  <a:solidFill>
                    <a:srgbClr val="C00000"/>
                  </a:solidFill>
                  <a:latin typeface="Calibri"/>
                  <a:ea typeface="+mj-ea"/>
                  <a:cs typeface="Calibri"/>
                </a:rPr>
                <a:t>.</a:t>
              </a:r>
              <a:endParaRPr kumimoji="0" lang="ar-SA" sz="3600" b="1" i="0" u="none" strike="noStrike" kern="0" cap="none" spc="0" normalizeH="0" baseline="0" noProof="0" dirty="0">
                <a:ln>
                  <a:noFill/>
                </a:ln>
                <a:solidFill>
                  <a:srgbClr val="C00000"/>
                </a:solidFill>
                <a:effectLst/>
                <a:uLnTx/>
                <a:uFillTx/>
                <a:latin typeface="Calibri"/>
                <a:ea typeface="+mj-ea"/>
                <a:cs typeface="Calibri"/>
              </a:endParaRPr>
            </a:p>
          </p:txBody>
        </p:sp>
      </p:grpSp>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686800" y="1980482"/>
            <a:ext cx="1932709" cy="3237272"/>
          </a:xfrm>
          <a:prstGeom prst="rect">
            <a:avLst/>
          </a:prstGeom>
        </p:spPr>
      </p:pic>
      <p:sp>
        <p:nvSpPr>
          <p:cNvPr id="9" name="Dikdörtgen: Köşeleri Yuvarlatılmış 8">
            <a:extLst>
              <a:ext uri="{FF2B5EF4-FFF2-40B4-BE49-F238E27FC236}">
                <a16:creationId xmlns:a16="http://schemas.microsoft.com/office/drawing/2014/main" id="{77FCE66D-F8E5-4C0D-83D3-6A1D12A53C79}"/>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2" name="Dikdörtgen: Köşeleri Yuvarlatılmış 11">
            <a:extLst>
              <a:ext uri="{FF2B5EF4-FFF2-40B4-BE49-F238E27FC236}">
                <a16:creationId xmlns:a16="http://schemas.microsoft.com/office/drawing/2014/main" id="{96A4F514-8725-4060-AD51-C3DBCBCD9F89}"/>
              </a:ext>
            </a:extLst>
          </p:cNvPr>
          <p:cNvSpPr/>
          <p:nvPr/>
        </p:nvSpPr>
        <p:spPr>
          <a:xfrm>
            <a:off x="1610945"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050AF94C-7F50-4ACA-B41B-28D6A53B051D}"/>
              </a:ext>
            </a:extLst>
          </p:cNvPr>
          <p:cNvSpPr/>
          <p:nvPr/>
        </p:nvSpPr>
        <p:spPr>
          <a:xfrm>
            <a:off x="585529" y="1878149"/>
            <a:ext cx="2711977" cy="1200329"/>
          </a:xfrm>
          <a:prstGeom prst="rect">
            <a:avLst/>
          </a:prstGeom>
        </p:spPr>
        <p:txBody>
          <a:bodyPr wrap="square">
            <a:spAutoFit/>
          </a:bodyPr>
          <a:lstStyle/>
          <a:p>
            <a:pPr algn="r" rtl="1"/>
            <a:r>
              <a:rPr lang="ar-SY" sz="3600" b="1" kern="0" dirty="0">
                <a:solidFill>
                  <a:schemeClr val="bg1"/>
                </a:solidFill>
                <a:latin typeface="Calibri"/>
                <a:ea typeface="+mj-ea"/>
                <a:cs typeface="Calibri"/>
              </a:rPr>
              <a:t>من أجل الإقلاع عن التدخين</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9768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a:solidFill>
            <a:schemeClr val="accent2"/>
          </a:solidFill>
        </p:spPr>
      </p:pic>
      <p:pic>
        <p:nvPicPr>
          <p:cNvPr id="2" name="Resim 1">
            <a:extLst>
              <a:ext uri="{FF2B5EF4-FFF2-40B4-BE49-F238E27FC236}">
                <a16:creationId xmlns:a16="http://schemas.microsoft.com/office/drawing/2014/main" id="{E85C3D1E-927A-41E0-97B2-E64AE0BCE071}"/>
              </a:ext>
            </a:extLst>
          </p:cNvPr>
          <p:cNvPicPr>
            <a:picLocks noChangeAspect="1"/>
          </p:cNvPicPr>
          <p:nvPr/>
        </p:nvPicPr>
        <p:blipFill>
          <a:blip r:embed="rId4"/>
          <a:stretch>
            <a:fillRect/>
          </a:stretch>
        </p:blipFill>
        <p:spPr>
          <a:xfrm>
            <a:off x="3934539" y="2015417"/>
            <a:ext cx="2799636" cy="3196945"/>
          </a:xfrm>
          <a:prstGeom prst="rect">
            <a:avLst/>
          </a:prstGeom>
        </p:spPr>
      </p:pic>
      <p:sp>
        <p:nvSpPr>
          <p:cNvPr id="7" name="Dikdörtgen: Köşeleri Yuvarlatılmış 6">
            <a:extLst>
              <a:ext uri="{FF2B5EF4-FFF2-40B4-BE49-F238E27FC236}">
                <a16:creationId xmlns:a16="http://schemas.microsoft.com/office/drawing/2014/main" id="{8E0BC862-F48F-4B65-8DF3-09CCFD6B2201}"/>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29C0800-324E-4F87-BE43-F16CB1C4B671}"/>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9" name="Dikdörtgen: Köşeleri Yuvarlatılmış 8">
            <a:extLst>
              <a:ext uri="{FF2B5EF4-FFF2-40B4-BE49-F238E27FC236}">
                <a16:creationId xmlns:a16="http://schemas.microsoft.com/office/drawing/2014/main" id="{B62E3CC8-26BB-47FB-A561-383624B5EE67}"/>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F28D4EC3-043F-46CB-9A16-83A91BDDA0EF}"/>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الشرياتي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ABC534F6-F1D6-430C-8E6D-13A3B664A666}"/>
              </a:ext>
            </a:extLst>
          </p:cNvPr>
          <p:cNvSpPr txBox="1"/>
          <p:nvPr/>
        </p:nvSpPr>
        <p:spPr>
          <a:xfrm>
            <a:off x="7214285" y="1596223"/>
            <a:ext cx="4392186" cy="4124847"/>
          </a:xfrm>
          <a:prstGeom prst="rect">
            <a:avLst/>
          </a:prstGeom>
        </p:spPr>
        <p:txBody>
          <a:bodyPr vert="horz" wrap="square" lIns="0" tIns="137795" rIns="0" bIns="0" rtlCol="0">
            <a:spAutoFit/>
          </a:bodyPr>
          <a:lstStyle/>
          <a:p>
            <a:pPr marL="12700" marR="5080" algn="r" rtl="1">
              <a:spcBef>
                <a:spcPts val="600"/>
              </a:spcBef>
            </a:pPr>
            <a:r>
              <a:rPr lang="ar-SY" sz="2400" b="1" dirty="0">
                <a:cs typeface="Calibri"/>
              </a:rPr>
              <a:t>النشاط البدني</a:t>
            </a:r>
          </a:p>
          <a:p>
            <a:pPr marL="469900" marR="5080" indent="-457200" algn="r" rtl="1">
              <a:spcBef>
                <a:spcPts val="600"/>
              </a:spcBef>
              <a:buFont typeface="Arial" panose="020B0604020202020204" pitchFamily="34" charset="0"/>
              <a:buChar char="•"/>
            </a:pPr>
            <a:r>
              <a:rPr lang="ar-SY" sz="2000" dirty="0">
                <a:cs typeface="Calibri"/>
              </a:rPr>
              <a:t>يضمن التحكم بالوزن.</a:t>
            </a:r>
          </a:p>
          <a:p>
            <a:pPr marL="469900" marR="5080" indent="-457200" algn="r" rtl="1">
              <a:spcBef>
                <a:spcPts val="600"/>
              </a:spcBef>
              <a:buFont typeface="Arial" panose="020B0604020202020204" pitchFamily="34" charset="0"/>
              <a:buChar char="•"/>
            </a:pPr>
            <a:r>
              <a:rPr lang="ar-SY" sz="2000" dirty="0">
                <a:cs typeface="Calibri"/>
              </a:rPr>
              <a:t>يخفض ضغط الدم.</a:t>
            </a:r>
          </a:p>
          <a:p>
            <a:pPr marL="469900" marR="5080" indent="-457200" algn="r" rtl="1">
              <a:spcBef>
                <a:spcPts val="600"/>
              </a:spcBef>
              <a:buFont typeface="Arial" panose="020B0604020202020204" pitchFamily="34" charset="0"/>
              <a:buChar char="•"/>
            </a:pPr>
            <a:r>
              <a:rPr lang="ar-SY" sz="2000" dirty="0">
                <a:cs typeface="Calibri"/>
              </a:rPr>
              <a:t>يخفض مقاومة الأنسولين؛ يخفض مستويات السكر والكوليسترول.</a:t>
            </a:r>
          </a:p>
          <a:p>
            <a:pPr marL="469900" marR="5080" indent="-457200" algn="r" rtl="1">
              <a:spcBef>
                <a:spcPts val="600"/>
              </a:spcBef>
              <a:buFont typeface="Arial" panose="020B0604020202020204" pitchFamily="34" charset="0"/>
              <a:buChar char="•"/>
            </a:pPr>
            <a:r>
              <a:rPr lang="ar-SY" sz="2000" dirty="0">
                <a:cs typeface="Calibri"/>
              </a:rPr>
              <a:t>يحمي كتلة العضلات التي تتناقص بسبب الشيخوخة.</a:t>
            </a:r>
          </a:p>
          <a:p>
            <a:pPr marL="469900" marR="5080" indent="-457200" algn="r" rtl="1">
              <a:spcBef>
                <a:spcPts val="600"/>
              </a:spcBef>
              <a:buFont typeface="Arial" panose="020B0604020202020204" pitchFamily="34" charset="0"/>
              <a:buChar char="•"/>
            </a:pPr>
            <a:r>
              <a:rPr lang="ar-SY" sz="2000" dirty="0">
                <a:cs typeface="Calibri"/>
              </a:rPr>
              <a:t>يدعم بنية العظام ويحمي من مخاطر السقوط والكسور.</a:t>
            </a:r>
          </a:p>
          <a:p>
            <a:pPr marL="469900" marR="5080" indent="-457200" algn="r" rtl="1">
              <a:spcBef>
                <a:spcPts val="600"/>
              </a:spcBef>
              <a:buFont typeface="Arial" panose="020B0604020202020204" pitchFamily="34" charset="0"/>
              <a:buChar char="•"/>
            </a:pPr>
            <a:r>
              <a:rPr lang="ar-SY" sz="2000" dirty="0">
                <a:cs typeface="Calibri"/>
              </a:rPr>
              <a:t>يقلل من خطر الإصابة بالاكتئاب.</a:t>
            </a:r>
          </a:p>
          <a:p>
            <a:pPr marL="469900" marR="5080" indent="-457200" algn="r" rtl="1">
              <a:spcBef>
                <a:spcPts val="600"/>
              </a:spcBef>
              <a:buFont typeface="Arial" panose="020B0604020202020204" pitchFamily="34" charset="0"/>
              <a:buChar char="•"/>
            </a:pPr>
            <a:r>
              <a:rPr lang="ar-SY" sz="2000" dirty="0">
                <a:cs typeface="Calibri"/>
              </a:rPr>
              <a:t>يخفض خطر الموت القلبي الوعائي.</a:t>
            </a:r>
          </a:p>
        </p:txBody>
      </p:sp>
    </p:spTree>
    <p:extLst>
      <p:ext uri="{BB962C8B-B14F-4D97-AF65-F5344CB8AC3E}">
        <p14:creationId xmlns:p14="http://schemas.microsoft.com/office/powerpoint/2010/main" val="94535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B8EA7B78-4833-479B-A31A-FE2A976D6234}"/>
              </a:ext>
            </a:extLst>
          </p:cNvPr>
          <p:cNvSpPr/>
          <p:nvPr/>
        </p:nvSpPr>
        <p:spPr>
          <a:xfrm>
            <a:off x="1606333" y="617198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A86764EF-F764-4595-8712-A8123B635879}"/>
              </a:ext>
            </a:extLst>
          </p:cNvPr>
          <p:cNvSpPr/>
          <p:nvPr/>
        </p:nvSpPr>
        <p:spPr>
          <a:xfrm>
            <a:off x="1594903" y="583252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C15744B9-88F8-45E0-AFA2-850F4629766C}"/>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عوامل خطر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7D955AE8-B416-4927-8ABC-40DA6F30C5CB}"/>
              </a:ext>
            </a:extLst>
          </p:cNvPr>
          <p:cNvSpPr txBox="1"/>
          <p:nvPr/>
        </p:nvSpPr>
        <p:spPr>
          <a:xfrm>
            <a:off x="4424519" y="2068169"/>
            <a:ext cx="6931740" cy="2447465"/>
          </a:xfrm>
          <a:prstGeom prst="rect">
            <a:avLst/>
          </a:prstGeom>
        </p:spPr>
        <p:txBody>
          <a:bodyPr vert="horz" wrap="square" lIns="0" tIns="137795" rIns="0" bIns="0" rtlCol="0">
            <a:spAutoFit/>
          </a:bodyPr>
          <a:lstStyle/>
          <a:p>
            <a:pPr marL="12700" marR="5080" algn="r" rtl="1">
              <a:spcBef>
                <a:spcPts val="1200"/>
              </a:spcBef>
            </a:pPr>
            <a:r>
              <a:rPr lang="ar-SY" sz="2800" b="1" dirty="0">
                <a:cs typeface="Calibri"/>
              </a:rPr>
              <a:t>تعاطي الكحول</a:t>
            </a:r>
          </a:p>
          <a:p>
            <a:pPr marL="12700" marR="5080" algn="r" rtl="1">
              <a:spcBef>
                <a:spcPts val="1200"/>
              </a:spcBef>
            </a:pPr>
            <a:r>
              <a:rPr lang="ar-SY" sz="2800" dirty="0">
                <a:cs typeface="Calibri"/>
              </a:rPr>
              <a:t>يؤدي تعاطي الكحول إلى ارتفاع ضغط الدم لدى المرضى الذين يعانون من ارتفاع ضغط الدم في حين أنه يمكن للاستهلاك المفرط أن يؤدي إلى زيادة خطر الإصابة بالسكتة الدماغية.</a:t>
            </a:r>
          </a:p>
        </p:txBody>
      </p:sp>
    </p:spTree>
    <p:extLst>
      <p:ext uri="{BB962C8B-B14F-4D97-AF65-F5344CB8AC3E}">
        <p14:creationId xmlns:p14="http://schemas.microsoft.com/office/powerpoint/2010/main" val="240610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sp>
        <p:nvSpPr>
          <p:cNvPr id="6" name="Dikdörtgen: Köşeleri Yuvarlatılmış 5">
            <a:extLst>
              <a:ext uri="{FF2B5EF4-FFF2-40B4-BE49-F238E27FC236}">
                <a16:creationId xmlns:a16="http://schemas.microsoft.com/office/drawing/2014/main" id="{24407B88-0FB6-4657-937E-A82711A9F102}"/>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150B8918-0317-462C-9D47-ED5817A8DE3B}"/>
              </a:ext>
            </a:extLst>
          </p:cNvPr>
          <p:cNvSpPr/>
          <p:nvPr/>
        </p:nvSpPr>
        <p:spPr>
          <a:xfrm>
            <a:off x="1626987"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C274B197-30C7-435B-B669-A75B765E51F0}"/>
              </a:ext>
            </a:extLst>
          </p:cNvPr>
          <p:cNvSpPr/>
          <p:nvPr/>
        </p:nvSpPr>
        <p:spPr>
          <a:xfrm>
            <a:off x="585529" y="1878149"/>
            <a:ext cx="2711977" cy="1200329"/>
          </a:xfrm>
          <a:prstGeom prst="rect">
            <a:avLst/>
          </a:prstGeom>
        </p:spPr>
        <p:txBody>
          <a:bodyPr wrap="square">
            <a:spAutoFit/>
          </a:bodyPr>
          <a:lstStyle/>
          <a:p>
            <a:pPr algn="r" rtl="1"/>
            <a:r>
              <a:rPr lang="ar-SY" sz="3600" b="1" kern="0" dirty="0">
                <a:solidFill>
                  <a:schemeClr val="bg1"/>
                </a:solidFill>
                <a:latin typeface="Calibri"/>
                <a:ea typeface="+mj-ea"/>
                <a:cs typeface="Calibri"/>
              </a:rPr>
              <a:t>علاج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E424B36C-1F26-4D92-8D62-28C5BC0FB6FD}"/>
              </a:ext>
            </a:extLst>
          </p:cNvPr>
          <p:cNvSpPr txBox="1"/>
          <p:nvPr/>
        </p:nvSpPr>
        <p:spPr>
          <a:xfrm>
            <a:off x="4424519" y="1878149"/>
            <a:ext cx="6931740" cy="2816797"/>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400" dirty="0">
                <a:cs typeface="Calibri"/>
              </a:rPr>
              <a:t>إن علاج ارتفاع التوتر الشرياني شخصي.</a:t>
            </a:r>
          </a:p>
          <a:p>
            <a:pPr marL="469900" marR="5080" indent="-457200" algn="r" rtl="1">
              <a:spcBef>
                <a:spcPts val="1200"/>
              </a:spcBef>
              <a:buFont typeface="Arial" panose="020B0604020202020204" pitchFamily="34" charset="0"/>
              <a:buChar char="•"/>
            </a:pPr>
            <a:r>
              <a:rPr lang="ar-SY" sz="2400" dirty="0">
                <a:cs typeface="Calibri"/>
              </a:rPr>
              <a:t>يجب على مرضى ارتفاع التوتر الشرياني الحرص على استخدام أدويتهم بالجرعات التي يحددها ويوصي بها الطبيب</a:t>
            </a:r>
          </a:p>
          <a:p>
            <a:pPr marL="469900" marR="5080" indent="-457200" algn="r" rtl="1">
              <a:spcBef>
                <a:spcPts val="1200"/>
              </a:spcBef>
              <a:buFont typeface="Arial" panose="020B0604020202020204" pitchFamily="34" charset="0"/>
              <a:buChar char="•"/>
            </a:pPr>
            <a:r>
              <a:rPr lang="ar-SY" sz="2400" dirty="0">
                <a:cs typeface="Calibri"/>
              </a:rPr>
              <a:t>وتطبيق توصيات الحياة الصحية.</a:t>
            </a:r>
          </a:p>
          <a:p>
            <a:pPr marL="12700" marR="5080" algn="r" rtl="1">
              <a:spcBef>
                <a:spcPts val="1200"/>
              </a:spcBef>
            </a:pPr>
            <a:r>
              <a:rPr lang="ar-SY" sz="2400" b="1" dirty="0">
                <a:cs typeface="Calibri"/>
              </a:rPr>
              <a:t>في حين تقوم الأدوية المستخدمة بتنظيم ضغط الدم فإنها تقوم بحماية نظام القلب والأوعية الدموية ومنع تدهور الكلى</a:t>
            </a:r>
          </a:p>
        </p:txBody>
      </p:sp>
    </p:spTree>
    <p:extLst>
      <p:ext uri="{BB962C8B-B14F-4D97-AF65-F5344CB8AC3E}">
        <p14:creationId xmlns:p14="http://schemas.microsoft.com/office/powerpoint/2010/main" val="2346130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42875"/>
            <a:ext cx="12192000" cy="6858000"/>
          </a:xfrm>
          <a:prstGeom prst="rect">
            <a:avLst/>
          </a:prstGeom>
        </p:spPr>
      </p:pic>
      <p:sp>
        <p:nvSpPr>
          <p:cNvPr id="6" name="Dikdörtgen: Köşeleri Yuvarlatılmış 5">
            <a:extLst>
              <a:ext uri="{FF2B5EF4-FFF2-40B4-BE49-F238E27FC236}">
                <a16:creationId xmlns:a16="http://schemas.microsoft.com/office/drawing/2014/main" id="{38966026-3FBE-4670-8F5F-1AD3D739BA67}"/>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F90A00CD-8FAA-43E9-9E7A-DBF314C8F39F}"/>
              </a:ext>
            </a:extLst>
          </p:cNvPr>
          <p:cNvSpPr/>
          <p:nvPr/>
        </p:nvSpPr>
        <p:spPr>
          <a:xfrm>
            <a:off x="1610945"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0F4249D9-59BF-4E74-AB54-265BD050309D}"/>
              </a:ext>
            </a:extLst>
          </p:cNvPr>
          <p:cNvSpPr/>
          <p:nvPr/>
        </p:nvSpPr>
        <p:spPr>
          <a:xfrm>
            <a:off x="585529" y="1878149"/>
            <a:ext cx="2711977" cy="1754326"/>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المتابعة في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91F90EFB-1BDA-4DDE-8245-FC47138A3A06}"/>
              </a:ext>
            </a:extLst>
          </p:cNvPr>
          <p:cNvSpPr txBox="1"/>
          <p:nvPr/>
        </p:nvSpPr>
        <p:spPr>
          <a:xfrm>
            <a:off x="4424519" y="1878149"/>
            <a:ext cx="6931740" cy="3309239"/>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يجب قياس ضغط الدم لدى جميع الأشخاص الأصحاء الذين تزيد أعمارهم عن 18 عاماً مرة واحدة على الأقل في السنة. يجب قياس ضغط الدم لدى جميع المرضى البالغين عند كل معاينة.</a:t>
            </a:r>
          </a:p>
          <a:p>
            <a:pPr marL="469900" marR="5080" indent="-457200" algn="just" rtl="1">
              <a:spcBef>
                <a:spcPts val="1200"/>
              </a:spcBef>
              <a:buFont typeface="Arial" panose="020B0604020202020204" pitchFamily="34" charset="0"/>
              <a:buChar char="•"/>
            </a:pPr>
            <a:r>
              <a:rPr lang="ar-SY" sz="2800" dirty="0">
                <a:cs typeface="Calibri"/>
              </a:rPr>
              <a:t>يجب أن يخضع مرضى ارتفاع التوتر الشرياني لمتابعات طبية منتظمة من قبل الطبيب 4 مرات على الأقل في السنة بواقع مرة كل 3 أشهر.</a:t>
            </a:r>
            <a:endParaRPr lang="ar-SY" sz="2800" b="1" dirty="0">
              <a:cs typeface="Calibri"/>
            </a:endParaRPr>
          </a:p>
        </p:txBody>
      </p:sp>
    </p:spTree>
    <p:extLst>
      <p:ext uri="{BB962C8B-B14F-4D97-AF65-F5344CB8AC3E}">
        <p14:creationId xmlns:p14="http://schemas.microsoft.com/office/powerpoint/2010/main" val="63080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1" y="0"/>
            <a:ext cx="12192000" cy="6858000"/>
          </a:xfrm>
          <a:prstGeom prst="rect">
            <a:avLst/>
          </a:prstGeom>
          <a:solidFill>
            <a:schemeClr val="accent2"/>
          </a:solidFill>
        </p:spPr>
      </p:pic>
      <p:pic>
        <p:nvPicPr>
          <p:cNvPr id="6" name="Resim 5">
            <a:extLst>
              <a:ext uri="{FF2B5EF4-FFF2-40B4-BE49-F238E27FC236}">
                <a16:creationId xmlns:a16="http://schemas.microsoft.com/office/drawing/2014/main" id="{9E1DE9AA-8A53-4F76-AF85-8D41686F0AC0}"/>
              </a:ext>
            </a:extLst>
          </p:cNvPr>
          <p:cNvPicPr>
            <a:picLocks noChangeAspect="1"/>
          </p:cNvPicPr>
          <p:nvPr/>
        </p:nvPicPr>
        <p:blipFill>
          <a:blip r:embed="rId4">
            <a:grayscl/>
          </a:blip>
          <a:stretch>
            <a:fillRect/>
          </a:stretch>
        </p:blipFill>
        <p:spPr>
          <a:xfrm>
            <a:off x="3905250" y="3095625"/>
            <a:ext cx="2828925" cy="2681647"/>
          </a:xfrm>
          <a:prstGeom prst="rect">
            <a:avLst/>
          </a:prstGeom>
        </p:spPr>
      </p:pic>
      <p:sp>
        <p:nvSpPr>
          <p:cNvPr id="8" name="Dikdörtgen: Köşeleri Yuvarlatılmış 7">
            <a:extLst>
              <a:ext uri="{FF2B5EF4-FFF2-40B4-BE49-F238E27FC236}">
                <a16:creationId xmlns:a16="http://schemas.microsoft.com/office/drawing/2014/main" id="{24C07181-D669-4D52-BA33-C4A44CDFED96}"/>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1EB67D44-81C6-4C03-87A2-4D4C5C4C9B8C}"/>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10" name="Dikdörtgen: Köşeleri Yuvarlatılmış 9">
            <a:extLst>
              <a:ext uri="{FF2B5EF4-FFF2-40B4-BE49-F238E27FC236}">
                <a16:creationId xmlns:a16="http://schemas.microsoft.com/office/drawing/2014/main" id="{22419647-F99E-4ACE-8580-91D94B41EF24}"/>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006F3026-09E6-43EB-98B5-CDAA3C30B527}"/>
              </a:ext>
            </a:extLst>
          </p:cNvPr>
          <p:cNvSpPr/>
          <p:nvPr/>
        </p:nvSpPr>
        <p:spPr>
          <a:xfrm>
            <a:off x="585529" y="1878149"/>
            <a:ext cx="2711977" cy="1569660"/>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bg1"/>
                </a:solidFill>
                <a:effectLst/>
                <a:uLnTx/>
                <a:uFillTx/>
                <a:latin typeface="Calibri"/>
                <a:ea typeface="+mj-ea"/>
                <a:cs typeface="Calibri"/>
              </a:rPr>
              <a:t>ارتفاع التوتر الشرياني لدى الأطفال</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864DCE06-9458-44E0-8FF8-B0DD8BBDB714}"/>
              </a:ext>
            </a:extLst>
          </p:cNvPr>
          <p:cNvSpPr txBox="1"/>
          <p:nvPr/>
        </p:nvSpPr>
        <p:spPr>
          <a:xfrm>
            <a:off x="7202757" y="1982763"/>
            <a:ext cx="4546342" cy="3370795"/>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000" dirty="0">
                <a:cs typeface="Calibri"/>
              </a:rPr>
              <a:t>يختلف ضغط الدم لدى الأطفال حسب العمر والجنس والطول.</a:t>
            </a:r>
          </a:p>
          <a:p>
            <a:pPr marL="469900" marR="5080" indent="-457200" algn="r" rtl="1">
              <a:spcBef>
                <a:spcPts val="1200"/>
              </a:spcBef>
              <a:buFont typeface="Arial" panose="020B0604020202020204" pitchFamily="34" charset="0"/>
              <a:buChar char="•"/>
            </a:pPr>
            <a:r>
              <a:rPr lang="ar-SY" sz="2000" dirty="0">
                <a:cs typeface="Calibri"/>
              </a:rPr>
              <a:t>يمكن أن يُصاب الأطفال بارتفاع التوتر الشرياني في أي عمر.</a:t>
            </a:r>
          </a:p>
          <a:p>
            <a:pPr marL="469900" marR="5080" indent="-457200" algn="r" rtl="1">
              <a:spcBef>
                <a:spcPts val="1200"/>
              </a:spcBef>
              <a:buFont typeface="Arial" panose="020B0604020202020204" pitchFamily="34" charset="0"/>
              <a:buChar char="•"/>
            </a:pPr>
            <a:r>
              <a:rPr lang="ar-SY" sz="2000" dirty="0">
                <a:cs typeface="Calibri"/>
              </a:rPr>
              <a:t>يمكن أن يكون لارتفاع ضغط الدم عند الأطفال أسباب عديدة. إن البدانة (السمنة) عامل مهم جداً.</a:t>
            </a:r>
          </a:p>
          <a:p>
            <a:pPr marL="469900" marR="5080" indent="-457200" algn="r" rtl="1">
              <a:spcBef>
                <a:spcPts val="1200"/>
              </a:spcBef>
              <a:buFont typeface="Arial" panose="020B0604020202020204" pitchFamily="34" charset="0"/>
              <a:buChar char="•"/>
            </a:pPr>
            <a:r>
              <a:rPr lang="ar-SY" sz="2000" dirty="0">
                <a:cs typeface="Calibri"/>
              </a:rPr>
              <a:t>يجب قياس ضغط الدم لدى الأطفال الذين لديهم عوامل خطر منذ الولادة.</a:t>
            </a:r>
          </a:p>
        </p:txBody>
      </p:sp>
      <p:sp>
        <p:nvSpPr>
          <p:cNvPr id="14" name="Rectangle 8">
            <a:extLst>
              <a:ext uri="{FF2B5EF4-FFF2-40B4-BE49-F238E27FC236}">
                <a16:creationId xmlns:a16="http://schemas.microsoft.com/office/drawing/2014/main" id="{ABD3C3D0-61EE-4D5F-BE64-23D38F7B08F8}"/>
              </a:ext>
            </a:extLst>
          </p:cNvPr>
          <p:cNvSpPr/>
          <p:nvPr/>
        </p:nvSpPr>
        <p:spPr>
          <a:xfrm>
            <a:off x="4295450" y="1607103"/>
            <a:ext cx="2156346" cy="1477328"/>
          </a:xfrm>
          <a:prstGeom prst="rect">
            <a:avLst/>
          </a:prstGeom>
        </p:spPr>
        <p:txBody>
          <a:bodyPr wrap="square">
            <a:spAutoFit/>
          </a:bodyPr>
          <a:lstStyle/>
          <a:p>
            <a:pPr algn="ctr" rtl="1"/>
            <a:r>
              <a:rPr kumimoji="0" lang="ar-SY" b="1" i="0" u="none" strike="noStrike" kern="0" cap="none" spc="0" normalizeH="0" baseline="0" noProof="0" dirty="0">
                <a:ln>
                  <a:noFill/>
                </a:ln>
                <a:solidFill>
                  <a:srgbClr val="C00000"/>
                </a:solidFill>
                <a:effectLst/>
                <a:uLnTx/>
                <a:uFillTx/>
                <a:latin typeface="Calibri"/>
                <a:ea typeface="+mj-ea"/>
                <a:cs typeface="Calibri"/>
              </a:rPr>
              <a:t>يجب قياس ضغط الدم لدى جميع الأطفال الذين تبلغ أعمارهم 3 سنوات وما فوق مرة واحدة على الأقل في السنة.</a:t>
            </a:r>
            <a:endParaRPr kumimoji="0" lang="ar-SA" b="1" i="0" u="none" strike="noStrike" kern="0" cap="none" spc="0" normalizeH="0" baseline="0" noProof="0" dirty="0">
              <a:ln>
                <a:noFill/>
              </a:ln>
              <a:solidFill>
                <a:srgbClr val="C00000"/>
              </a:solidFill>
              <a:effectLst/>
              <a:uLnTx/>
              <a:uFillTx/>
              <a:latin typeface="Calibri"/>
              <a:ea typeface="+mj-ea"/>
              <a:cs typeface="Calibri"/>
            </a:endParaRPr>
          </a:p>
        </p:txBody>
      </p:sp>
    </p:spTree>
    <p:extLst>
      <p:ext uri="{BB962C8B-B14F-4D97-AF65-F5344CB8AC3E}">
        <p14:creationId xmlns:p14="http://schemas.microsoft.com/office/powerpoint/2010/main" val="342139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1" y="-123021"/>
            <a:ext cx="12192000" cy="7099398"/>
          </a:xfrm>
          <a:prstGeom prst="rect">
            <a:avLst/>
          </a:prstGeom>
        </p:spPr>
      </p:pic>
      <p:pic>
        <p:nvPicPr>
          <p:cNvPr id="3" name="Resim 2"/>
          <p:cNvPicPr>
            <a:picLocks noChangeAspect="1"/>
          </p:cNvPicPr>
          <p:nvPr/>
        </p:nvPicPr>
        <p:blipFill>
          <a:blip r:embed="rId4"/>
          <a:stretch>
            <a:fillRect/>
          </a:stretch>
        </p:blipFill>
        <p:spPr>
          <a:xfrm>
            <a:off x="1424680" y="3180080"/>
            <a:ext cx="2268241" cy="2045865"/>
          </a:xfrm>
          <a:prstGeom prst="rect">
            <a:avLst/>
          </a:prstGeom>
        </p:spPr>
      </p:pic>
      <p:pic>
        <p:nvPicPr>
          <p:cNvPr id="5" name="Resim 4">
            <a:extLst>
              <a:ext uri="{FF2B5EF4-FFF2-40B4-BE49-F238E27FC236}">
                <a16:creationId xmlns:a16="http://schemas.microsoft.com/office/drawing/2014/main" id="{35396D3D-8C25-47E2-B72A-F7FC9DDB3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251" y="3382478"/>
            <a:ext cx="720813" cy="2463212"/>
          </a:xfrm>
          <a:prstGeom prst="rect">
            <a:avLst/>
          </a:prstGeom>
        </p:spPr>
      </p:pic>
      <p:sp>
        <p:nvSpPr>
          <p:cNvPr id="7" name="Dikdörtgen: Köşeleri Yuvarlatılmış 6">
            <a:extLst>
              <a:ext uri="{FF2B5EF4-FFF2-40B4-BE49-F238E27FC236}">
                <a16:creationId xmlns:a16="http://schemas.microsoft.com/office/drawing/2014/main" id="{AF84E862-83F3-4CAA-B94A-F78FD41BBC1E}"/>
              </a:ext>
            </a:extLst>
          </p:cNvPr>
          <p:cNvSpPr/>
          <p:nvPr/>
        </p:nvSpPr>
        <p:spPr>
          <a:xfrm>
            <a:off x="1606333" y="62519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DE88A34B-49DD-460F-B509-0FFB4EC78864}"/>
              </a:ext>
            </a:extLst>
          </p:cNvPr>
          <p:cNvSpPr/>
          <p:nvPr/>
        </p:nvSpPr>
        <p:spPr>
          <a:xfrm>
            <a:off x="1594903" y="59125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0D99826E-760D-4B41-8019-8A95EFAD4264}"/>
              </a:ext>
            </a:extLst>
          </p:cNvPr>
          <p:cNvSpPr/>
          <p:nvPr/>
        </p:nvSpPr>
        <p:spPr>
          <a:xfrm>
            <a:off x="594985" y="1789664"/>
            <a:ext cx="2702521" cy="646331"/>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أهداف التدريب</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82546EB9-8ABE-4AFC-B03A-F4CAAFADDA54}"/>
              </a:ext>
            </a:extLst>
          </p:cNvPr>
          <p:cNvSpPr txBox="1"/>
          <p:nvPr/>
        </p:nvSpPr>
        <p:spPr>
          <a:xfrm>
            <a:off x="4318311" y="1787945"/>
            <a:ext cx="7023457" cy="3647793"/>
          </a:xfrm>
          <a:prstGeom prst="rect">
            <a:avLst/>
          </a:prstGeom>
        </p:spPr>
        <p:txBody>
          <a:bodyPr vert="horz" wrap="square" lIns="0" tIns="137795" rIns="0" bIns="0" rtlCol="0">
            <a:spAutoFit/>
          </a:bodyPr>
          <a:lstStyle/>
          <a:p>
            <a:pPr marL="12700" marR="5080" algn="just" rtl="1">
              <a:spcBef>
                <a:spcPts val="1200"/>
              </a:spcBef>
            </a:pPr>
            <a:r>
              <a:rPr lang="ar-SY" sz="2400" dirty="0">
                <a:solidFill>
                  <a:srgbClr val="002060"/>
                </a:solidFill>
                <a:cs typeface="Calibri"/>
              </a:rPr>
              <a:t>يجب على المتدرب بنهاية الجلسة قادراً على</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شرح تعريف ارتفاع التوتر الشرياني</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سرد أعراض ارتفاع التوتر الشرياني</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شرح أهمية عوامل الخطر</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فهم أهمية الالتزام بعلاج ارتفاع التوتر الشرياني</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فهم أهمية متابعة ضغط الدم في ارتفاع التوتر الشرياني</a:t>
            </a:r>
          </a:p>
          <a:p>
            <a:pPr marL="355600" marR="5080" indent="-342900" algn="just" rtl="1">
              <a:spcBef>
                <a:spcPts val="1200"/>
              </a:spcBef>
              <a:buFont typeface="Arial" panose="020B0604020202020204" pitchFamily="34" charset="0"/>
              <a:buChar char="•"/>
            </a:pPr>
            <a:r>
              <a:rPr lang="ar-SY" sz="2400" dirty="0">
                <a:solidFill>
                  <a:srgbClr val="002060"/>
                </a:solidFill>
                <a:cs typeface="Calibri"/>
              </a:rPr>
              <a:t>فهم النقاط التي يجب الانتباه لها عند قياس ضغط الدم</a:t>
            </a:r>
          </a:p>
        </p:txBody>
      </p:sp>
    </p:spTree>
    <p:extLst>
      <p:ext uri="{BB962C8B-B14F-4D97-AF65-F5344CB8AC3E}">
        <p14:creationId xmlns:p14="http://schemas.microsoft.com/office/powerpoint/2010/main" val="19406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9552" y="-1"/>
            <a:ext cx="12192000" cy="6858000"/>
          </a:xfrm>
          <a:prstGeom prst="rect">
            <a:avLst/>
          </a:prstGeom>
        </p:spPr>
      </p:pic>
      <p:sp>
        <p:nvSpPr>
          <p:cNvPr id="6" name="Dikdörtgen: Köşeleri Yuvarlatılmış 5">
            <a:extLst>
              <a:ext uri="{FF2B5EF4-FFF2-40B4-BE49-F238E27FC236}">
                <a16:creationId xmlns:a16="http://schemas.microsoft.com/office/drawing/2014/main" id="{20D79EC1-6A1A-4EB7-87CA-61309C37B4E1}"/>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5F6E96F3-7BE7-42C5-A0C9-FBF40FDB2F47}"/>
              </a:ext>
            </a:extLst>
          </p:cNvPr>
          <p:cNvSpPr/>
          <p:nvPr/>
        </p:nvSpPr>
        <p:spPr>
          <a:xfrm>
            <a:off x="1626987"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A2323C52-BA3E-4F33-B6E7-C1D0B99B5522}"/>
              </a:ext>
            </a:extLst>
          </p:cNvPr>
          <p:cNvSpPr/>
          <p:nvPr/>
        </p:nvSpPr>
        <p:spPr>
          <a:xfrm>
            <a:off x="585529" y="1878149"/>
            <a:ext cx="2711977" cy="1200329"/>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قياس</a:t>
            </a:r>
            <a:br>
              <a:rPr kumimoji="0" lang="ar-SY" sz="3600" b="1" i="0" u="none" strike="noStrike" kern="0" cap="none" spc="0" normalizeH="0" baseline="0" noProof="0" dirty="0">
                <a:ln>
                  <a:noFill/>
                </a:ln>
                <a:solidFill>
                  <a:schemeClr val="bg1"/>
                </a:solidFill>
                <a:effectLst/>
                <a:uLnTx/>
                <a:uFillTx/>
                <a:latin typeface="Calibri"/>
                <a:ea typeface="+mj-ea"/>
                <a:cs typeface="Calibri"/>
              </a:rPr>
            </a:br>
            <a:r>
              <a:rPr kumimoji="0" lang="ar-SY" sz="3600" b="1" i="0" u="none" strike="noStrike" kern="0" cap="none" spc="0" normalizeH="0" baseline="0" noProof="0" dirty="0">
                <a:ln>
                  <a:noFill/>
                </a:ln>
                <a:solidFill>
                  <a:schemeClr val="bg1"/>
                </a:solidFill>
                <a:effectLst/>
                <a:uLnTx/>
                <a:uFillTx/>
                <a:latin typeface="Calibri"/>
                <a:ea typeface="+mj-ea"/>
                <a:cs typeface="Calibri"/>
              </a:rPr>
              <a:t>ضغط الدم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1A617D75-1DD7-4B1D-B756-0B4B3D464557}"/>
              </a:ext>
            </a:extLst>
          </p:cNvPr>
          <p:cNvSpPr txBox="1"/>
          <p:nvPr/>
        </p:nvSpPr>
        <p:spPr>
          <a:xfrm>
            <a:off x="4424519" y="1878149"/>
            <a:ext cx="6931740" cy="3463128"/>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من المفيد لمرضى ارتفاع التوتر الشرياني قياس ضغط الدم وتسجيله بانتظام من ناحية السيطرة على المرض. تعد مراقبة ضغط الدم مهمة جداً بالنسبة إليكم لمعرفة ما إن كان ضغط الدم لديكم يستمر ضمن مساره الطبيعي.</a:t>
            </a:r>
          </a:p>
          <a:p>
            <a:pPr marL="469900" marR="5080" indent="-457200" algn="just" rtl="1">
              <a:spcBef>
                <a:spcPts val="1200"/>
              </a:spcBef>
              <a:buFont typeface="Arial" panose="020B0604020202020204" pitchFamily="34" charset="0"/>
              <a:buChar char="•"/>
            </a:pPr>
            <a:r>
              <a:rPr lang="ar-SY" sz="2800" dirty="0">
                <a:cs typeface="Calibri"/>
              </a:rPr>
              <a:t>قد يكون ضغط الدم لديكم مرتفعاً دون وجود أية شكاية.</a:t>
            </a:r>
          </a:p>
          <a:p>
            <a:pPr marL="469900" marR="5080" indent="-457200" algn="just" rtl="1">
              <a:spcBef>
                <a:spcPts val="1200"/>
              </a:spcBef>
              <a:buFont typeface="Arial" panose="020B0604020202020204" pitchFamily="34" charset="0"/>
              <a:buChar char="•"/>
            </a:pPr>
            <a:r>
              <a:rPr lang="ar-SY" sz="2800" dirty="0">
                <a:cs typeface="Calibri"/>
              </a:rPr>
              <a:t>قوموا بمراجعة الطبيب إن كانت نتيجة قياس ضغط الدم لديكم مرتفعة.</a:t>
            </a:r>
            <a:endParaRPr lang="ar-SY" sz="2800" b="1" dirty="0">
              <a:cs typeface="Calibri"/>
            </a:endParaRPr>
          </a:p>
        </p:txBody>
      </p:sp>
    </p:spTree>
    <p:extLst>
      <p:ext uri="{BB962C8B-B14F-4D97-AF65-F5344CB8AC3E}">
        <p14:creationId xmlns:p14="http://schemas.microsoft.com/office/powerpoint/2010/main" val="310591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a:solidFill>
            <a:schemeClr val="accent2"/>
          </a:solidFill>
        </p:spPr>
      </p:pic>
      <p:sp>
        <p:nvSpPr>
          <p:cNvPr id="8" name="Rectangle 7">
            <a:extLst>
              <a:ext uri="{FF2B5EF4-FFF2-40B4-BE49-F238E27FC236}">
                <a16:creationId xmlns:a16="http://schemas.microsoft.com/office/drawing/2014/main" id="{599CCCDE-525A-CE49-8053-B7F8859DFE59}"/>
              </a:ext>
            </a:extLst>
          </p:cNvPr>
          <p:cNvSpPr/>
          <p:nvPr/>
        </p:nvSpPr>
        <p:spPr>
          <a:xfrm>
            <a:off x="3826644" y="1492250"/>
            <a:ext cx="3047158" cy="427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7" name="Resim 6">
            <a:extLst>
              <a:ext uri="{FF2B5EF4-FFF2-40B4-BE49-F238E27FC236}">
                <a16:creationId xmlns:a16="http://schemas.microsoft.com/office/drawing/2014/main" id="{3721815B-498F-476A-A81C-FEC0DD984A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1566" t="16555" r="12901" b="17305"/>
          <a:stretch/>
        </p:blipFill>
        <p:spPr>
          <a:xfrm>
            <a:off x="3826645" y="2084244"/>
            <a:ext cx="2983728" cy="2831544"/>
          </a:xfrm>
          <a:prstGeom prst="rect">
            <a:avLst/>
          </a:prstGeom>
        </p:spPr>
      </p:pic>
      <p:sp>
        <p:nvSpPr>
          <p:cNvPr id="9" name="Dikdörtgen: Köşeleri Yuvarlatılmış 8">
            <a:extLst>
              <a:ext uri="{FF2B5EF4-FFF2-40B4-BE49-F238E27FC236}">
                <a16:creationId xmlns:a16="http://schemas.microsoft.com/office/drawing/2014/main" id="{52986A38-97BD-4E4B-AD53-5B3C25068AC6}"/>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1B403CEB-B2D0-4F13-85A1-067669A69CE3}"/>
              </a:ext>
            </a:extLst>
          </p:cNvPr>
          <p:cNvPicPr>
            <a:picLocks noChangeAspect="1"/>
          </p:cNvPicPr>
          <p:nvPr/>
        </p:nvPicPr>
        <p:blipFill>
          <a:blip r:embed="rId6"/>
          <a:stretch>
            <a:fillRect/>
          </a:stretch>
        </p:blipFill>
        <p:spPr>
          <a:xfrm>
            <a:off x="1713021" y="5817165"/>
            <a:ext cx="1067586" cy="181393"/>
          </a:xfrm>
          <a:prstGeom prst="rect">
            <a:avLst/>
          </a:prstGeom>
        </p:spPr>
      </p:pic>
      <p:sp>
        <p:nvSpPr>
          <p:cNvPr id="12" name="Dikdörtgen: Köşeleri Yuvarlatılmış 11">
            <a:extLst>
              <a:ext uri="{FF2B5EF4-FFF2-40B4-BE49-F238E27FC236}">
                <a16:creationId xmlns:a16="http://schemas.microsoft.com/office/drawing/2014/main" id="{478732B0-9E3C-4B7B-A4DB-0DD26A3C929B}"/>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007217C3-BCB5-4D7B-AA2E-C80A7DEEF69B}"/>
              </a:ext>
            </a:extLst>
          </p:cNvPr>
          <p:cNvSpPr/>
          <p:nvPr/>
        </p:nvSpPr>
        <p:spPr>
          <a:xfrm>
            <a:off x="585529" y="1878149"/>
            <a:ext cx="2711977" cy="1077218"/>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bg1"/>
                </a:solidFill>
                <a:effectLst/>
                <a:uLnTx/>
                <a:uFillTx/>
                <a:latin typeface="Calibri"/>
                <a:ea typeface="+mj-ea"/>
                <a:cs typeface="Calibri"/>
              </a:rPr>
              <a:t>قبل قياس ضغط الدم لديكم</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4EBBC868-DA2E-4186-805D-84EC272C5FE5}"/>
              </a:ext>
            </a:extLst>
          </p:cNvPr>
          <p:cNvSpPr txBox="1"/>
          <p:nvPr/>
        </p:nvSpPr>
        <p:spPr>
          <a:xfrm>
            <a:off x="7202757" y="1982763"/>
            <a:ext cx="4546342" cy="3032240"/>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800" dirty="0">
                <a:cs typeface="Calibri"/>
              </a:rPr>
              <a:t>لا تدخنوا أو تشربوا الشاي أو القهوة قبل نصف ساعة على الأقل ولا تأكلوا الطعام إن كان ذلك ممكناً.</a:t>
            </a:r>
          </a:p>
          <a:p>
            <a:pPr marL="469900" marR="5080" indent="-457200" algn="r" rtl="1">
              <a:spcBef>
                <a:spcPts val="1200"/>
              </a:spcBef>
              <a:buFont typeface="Arial" panose="020B0604020202020204" pitchFamily="34" charset="0"/>
              <a:buChar char="•"/>
            </a:pPr>
            <a:r>
              <a:rPr lang="ar-SY" sz="2800" dirty="0">
                <a:cs typeface="Calibri"/>
              </a:rPr>
              <a:t>تأكدوا من التبول قبل القياس.</a:t>
            </a:r>
          </a:p>
          <a:p>
            <a:pPr marL="469900" marR="5080" indent="-457200" algn="r" rtl="1">
              <a:spcBef>
                <a:spcPts val="1200"/>
              </a:spcBef>
              <a:buFont typeface="Arial" panose="020B0604020202020204" pitchFamily="34" charset="0"/>
              <a:buChar char="•"/>
            </a:pPr>
            <a:r>
              <a:rPr lang="ar-SY" sz="2800" dirty="0">
                <a:cs typeface="Calibri"/>
              </a:rPr>
              <a:t>اجلسوا واستريحوا لمدة 5 دقائق على الأقل قبل القياس.</a:t>
            </a:r>
          </a:p>
        </p:txBody>
      </p:sp>
    </p:spTree>
    <p:extLst>
      <p:ext uri="{BB962C8B-B14F-4D97-AF65-F5344CB8AC3E}">
        <p14:creationId xmlns:p14="http://schemas.microsoft.com/office/powerpoint/2010/main" val="21094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57891"/>
            <a:ext cx="12192000" cy="6858000"/>
          </a:xfrm>
          <a:prstGeom prst="rect">
            <a:avLst/>
          </a:prstGeom>
        </p:spPr>
      </p:pic>
      <p:sp>
        <p:nvSpPr>
          <p:cNvPr id="5" name="Dikdörtgen: Köşeleri Yuvarlatılmış 4">
            <a:extLst>
              <a:ext uri="{FF2B5EF4-FFF2-40B4-BE49-F238E27FC236}">
                <a16:creationId xmlns:a16="http://schemas.microsoft.com/office/drawing/2014/main" id="{C8C82D44-31AB-48C9-B638-2DBE1E5DE638}"/>
              </a:ext>
            </a:extLst>
          </p:cNvPr>
          <p:cNvSpPr/>
          <p:nvPr/>
        </p:nvSpPr>
        <p:spPr>
          <a:xfrm>
            <a:off x="1606333" y="611483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3E049A09-B99D-45AF-A0DB-F4E2EFED04F2}"/>
              </a:ext>
            </a:extLst>
          </p:cNvPr>
          <p:cNvSpPr/>
          <p:nvPr/>
        </p:nvSpPr>
        <p:spPr>
          <a:xfrm>
            <a:off x="1594903" y="577537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1EB5FA3B-12C4-47ED-A0D8-DCD5AA4BA2CA}"/>
              </a:ext>
            </a:extLst>
          </p:cNvPr>
          <p:cNvSpPr/>
          <p:nvPr/>
        </p:nvSpPr>
        <p:spPr>
          <a:xfrm>
            <a:off x="585529" y="1878149"/>
            <a:ext cx="2711977"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bg1"/>
                </a:solidFill>
                <a:effectLst/>
                <a:uLnTx/>
                <a:uFillTx/>
                <a:latin typeface="Calibri"/>
                <a:ea typeface="+mj-ea"/>
                <a:cs typeface="Calibri"/>
              </a:rPr>
              <a:t>أثناء القياس</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1732DB33-8B77-443E-9799-6D51A42A14D7}"/>
              </a:ext>
            </a:extLst>
          </p:cNvPr>
          <p:cNvSpPr txBox="1"/>
          <p:nvPr/>
        </p:nvSpPr>
        <p:spPr>
          <a:xfrm>
            <a:off x="4484699" y="1740303"/>
            <a:ext cx="7264400" cy="3678571"/>
          </a:xfrm>
          <a:prstGeom prst="rect">
            <a:avLst/>
          </a:prstGeom>
        </p:spPr>
        <p:txBody>
          <a:bodyPr vert="horz" wrap="square" lIns="0" tIns="137795" rIns="0" bIns="0" rtlCol="0">
            <a:spAutoFit/>
          </a:bodyPr>
          <a:lstStyle/>
          <a:p>
            <a:pPr marL="469900" marR="5080" indent="-457200" algn="r" rtl="1">
              <a:spcBef>
                <a:spcPts val="1200"/>
              </a:spcBef>
              <a:buFont typeface="Arial" panose="020B0604020202020204" pitchFamily="34" charset="0"/>
              <a:buChar char="•"/>
            </a:pPr>
            <a:r>
              <a:rPr lang="ar-SY" sz="2000" dirty="0">
                <a:cs typeface="Calibri"/>
              </a:rPr>
              <a:t>اجلسوا مع إسناد ظهركم إلى أي مكان،</a:t>
            </a:r>
          </a:p>
          <a:p>
            <a:pPr marL="469900" marR="5080" indent="-457200" algn="r" rtl="1">
              <a:spcBef>
                <a:spcPts val="1200"/>
              </a:spcBef>
              <a:buFont typeface="Arial" panose="020B0604020202020204" pitchFamily="34" charset="0"/>
              <a:buChar char="•"/>
            </a:pPr>
            <a:r>
              <a:rPr lang="ar-SY" sz="2000" dirty="0">
                <a:cs typeface="Calibri"/>
              </a:rPr>
              <a:t>اكشفوا عن ذراعكم الذي سيتم قياس ضغط الدم من خلاله حتى كتفكم،</a:t>
            </a:r>
          </a:p>
          <a:p>
            <a:pPr marL="469900" marR="5080" indent="-457200" algn="r" rtl="1">
              <a:spcBef>
                <a:spcPts val="1200"/>
              </a:spcBef>
              <a:buFont typeface="Arial" panose="020B0604020202020204" pitchFamily="34" charset="0"/>
              <a:buChar char="•"/>
            </a:pPr>
            <a:r>
              <a:rPr lang="ar-SY" sz="2000" dirty="0">
                <a:cs typeface="Calibri"/>
              </a:rPr>
              <a:t>لا تتحدثوا أثناء القياس ولا تضعوا ساقاً فوق الآخر،</a:t>
            </a:r>
          </a:p>
          <a:p>
            <a:pPr marL="469900" marR="5080" indent="-457200" algn="r" rtl="1">
              <a:spcBef>
                <a:spcPts val="1200"/>
              </a:spcBef>
              <a:buFont typeface="Arial" panose="020B0604020202020204" pitchFamily="34" charset="0"/>
              <a:buChar char="•"/>
            </a:pPr>
            <a:r>
              <a:rPr lang="ar-SY" sz="2000" dirty="0">
                <a:cs typeface="Calibri"/>
              </a:rPr>
              <a:t>قوموا بلف الكُم على مستوى القلب واسندوا ذراعكم،</a:t>
            </a:r>
          </a:p>
          <a:p>
            <a:pPr marL="469900" marR="5080" indent="-457200" algn="r" rtl="1">
              <a:spcBef>
                <a:spcPts val="1200"/>
              </a:spcBef>
              <a:buFont typeface="Arial" panose="020B0604020202020204" pitchFamily="34" charset="0"/>
              <a:buChar char="•"/>
            </a:pPr>
            <a:r>
              <a:rPr lang="ar-SY" sz="2000" dirty="0">
                <a:cs typeface="Calibri"/>
              </a:rPr>
              <a:t>ليكن ذراعكم وقلبكم في المستوى الأفقي نفسه،</a:t>
            </a:r>
          </a:p>
          <a:p>
            <a:pPr marL="469900" marR="5080" indent="-457200" algn="r" rtl="1">
              <a:spcBef>
                <a:spcPts val="1200"/>
              </a:spcBef>
              <a:buFont typeface="Arial" panose="020B0604020202020204" pitchFamily="34" charset="0"/>
              <a:buChar char="•"/>
            </a:pPr>
            <a:r>
              <a:rPr lang="ar-SY" sz="2000" dirty="0">
                <a:cs typeface="Calibri"/>
              </a:rPr>
              <a:t>قوموا بإجراء قياسين بفاصل دقيقتين على الأقل مع راحة يد مفتوحة، قوموا بحساب المتوسط ​​وسجلوه على بطاقة متابعة ضغط الدم إن وجدت أو على أية ورقة إن لم تكن موجودة (يجب إجراء القياسات المنزلية لمدة 5 أيام على الأقل ويفضل لمدة 7 أيام).</a:t>
            </a:r>
          </a:p>
        </p:txBody>
      </p:sp>
    </p:spTree>
    <p:extLst>
      <p:ext uri="{BB962C8B-B14F-4D97-AF65-F5344CB8AC3E}">
        <p14:creationId xmlns:p14="http://schemas.microsoft.com/office/powerpoint/2010/main" val="2833112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a:solidFill>
            <a:schemeClr val="accent2"/>
          </a:solidFill>
        </p:spPr>
      </p:pic>
      <p:sp>
        <p:nvSpPr>
          <p:cNvPr id="11" name="TextBox 10">
            <a:extLst>
              <a:ext uri="{FF2B5EF4-FFF2-40B4-BE49-F238E27FC236}">
                <a16:creationId xmlns:a16="http://schemas.microsoft.com/office/drawing/2014/main" id="{EEA933D5-C7F1-CA44-8C9E-CBD0927F94A9}"/>
              </a:ext>
            </a:extLst>
          </p:cNvPr>
          <p:cNvSpPr txBox="1"/>
          <p:nvPr/>
        </p:nvSpPr>
        <p:spPr>
          <a:xfrm>
            <a:off x="6989689" y="1632729"/>
            <a:ext cx="5128536" cy="1015663"/>
          </a:xfrm>
          <a:prstGeom prst="rect">
            <a:avLst/>
          </a:prstGeom>
          <a:noFill/>
        </p:spPr>
        <p:txBody>
          <a:bodyPr wrap="square" rtlCol="0">
            <a:spAutoFit/>
          </a:bodyPr>
          <a:lstStyle/>
          <a:p>
            <a:pPr marL="342900" marR="0" lvl="0" indent="-342900" algn="just" fontAlgn="auto">
              <a:lnSpc>
                <a:spcPct val="150000"/>
              </a:lnSpc>
              <a:spcBef>
                <a:spcPts val="0"/>
              </a:spcBef>
              <a:spcAft>
                <a:spcPts val="0"/>
              </a:spcAft>
              <a:buClr>
                <a:schemeClr val="accent2">
                  <a:lumMod val="75000"/>
                </a:schemeClr>
              </a:buClr>
              <a:buSzTx/>
              <a:buFont typeface="Arial" panose="020B0604020202020204" pitchFamily="34" charset="0"/>
              <a:buChar char="•"/>
              <a:tabLst/>
              <a:defRPr/>
            </a:pPr>
            <a:endParaRPr lang="tr-TR" sz="2000" dirty="0">
              <a:cs typeface="Times New Roman" panose="02020603050405020304" pitchFamily="18" charset="0"/>
            </a:endParaRPr>
          </a:p>
          <a:p>
            <a:pPr marL="342900" marR="0" lvl="0" indent="-342900" algn="just" fontAlgn="auto">
              <a:lnSpc>
                <a:spcPct val="150000"/>
              </a:lnSpc>
              <a:spcBef>
                <a:spcPts val="0"/>
              </a:spcBef>
              <a:spcAft>
                <a:spcPts val="0"/>
              </a:spcAft>
              <a:buClr>
                <a:schemeClr val="accent2">
                  <a:lumMod val="75000"/>
                </a:schemeClr>
              </a:buClr>
              <a:buSzTx/>
              <a:buFont typeface="Arial" panose="020B0604020202020204" pitchFamily="34" charset="0"/>
              <a:buChar char="•"/>
              <a:tabLst/>
              <a:defRPr/>
            </a:pPr>
            <a:endParaRPr lang="tr-TR" sz="2000" dirty="0">
              <a:cs typeface="Times New Roman" panose="02020603050405020304" pitchFamily="18" charset="0"/>
            </a:endParaRPr>
          </a:p>
        </p:txBody>
      </p:sp>
      <p:pic>
        <p:nvPicPr>
          <p:cNvPr id="6" name="Picture 4" descr="Blood Pressure PNG Transparent Images | PNG 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174" y="2984739"/>
            <a:ext cx="2639683" cy="19668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a:extLst>
              <a:ext uri="{FF2B5EF4-FFF2-40B4-BE49-F238E27FC236}">
                <a16:creationId xmlns:a16="http://schemas.microsoft.com/office/drawing/2014/main" id="{DCF0E0B4-F8C0-4B3F-A0C9-0C60F265A92F}"/>
              </a:ext>
            </a:extLst>
          </p:cNvPr>
          <p:cNvGraphicFramePr>
            <a:graphicFrameLocks noGrp="1"/>
          </p:cNvGraphicFramePr>
          <p:nvPr>
            <p:extLst>
              <p:ext uri="{D42A27DB-BD31-4B8C-83A1-F6EECF244321}">
                <p14:modId xmlns:p14="http://schemas.microsoft.com/office/powerpoint/2010/main" val="1646663051"/>
              </p:ext>
            </p:extLst>
          </p:nvPr>
        </p:nvGraphicFramePr>
        <p:xfrm>
          <a:off x="6920678" y="1537837"/>
          <a:ext cx="5110901" cy="4157935"/>
        </p:xfrm>
        <a:graphic>
          <a:graphicData uri="http://schemas.openxmlformats.org/drawingml/2006/table">
            <a:tbl>
              <a:tblPr firstRow="1" firstCol="1" lastRow="1" lastCol="1" bandRow="1" bandCol="1">
                <a:tableStyleId>{17292A2E-F333-43FB-9621-5CBBE7FDCDCB}</a:tableStyleId>
              </a:tblPr>
              <a:tblGrid>
                <a:gridCol w="1164353">
                  <a:extLst>
                    <a:ext uri="{9D8B030D-6E8A-4147-A177-3AD203B41FA5}">
                      <a16:colId xmlns:a16="http://schemas.microsoft.com/office/drawing/2014/main" val="1330653899"/>
                    </a:ext>
                  </a:extLst>
                </a:gridCol>
                <a:gridCol w="546720">
                  <a:extLst>
                    <a:ext uri="{9D8B030D-6E8A-4147-A177-3AD203B41FA5}">
                      <a16:colId xmlns:a16="http://schemas.microsoft.com/office/drawing/2014/main" val="1512297867"/>
                    </a:ext>
                  </a:extLst>
                </a:gridCol>
                <a:gridCol w="849957">
                  <a:extLst>
                    <a:ext uri="{9D8B030D-6E8A-4147-A177-3AD203B41FA5}">
                      <a16:colId xmlns:a16="http://schemas.microsoft.com/office/drawing/2014/main" val="383322579"/>
                    </a:ext>
                  </a:extLst>
                </a:gridCol>
                <a:gridCol w="815265">
                  <a:extLst>
                    <a:ext uri="{9D8B030D-6E8A-4147-A177-3AD203B41FA5}">
                      <a16:colId xmlns:a16="http://schemas.microsoft.com/office/drawing/2014/main" val="3240834900"/>
                    </a:ext>
                  </a:extLst>
                </a:gridCol>
                <a:gridCol w="754554">
                  <a:extLst>
                    <a:ext uri="{9D8B030D-6E8A-4147-A177-3AD203B41FA5}">
                      <a16:colId xmlns:a16="http://schemas.microsoft.com/office/drawing/2014/main" val="3585652085"/>
                    </a:ext>
                  </a:extLst>
                </a:gridCol>
                <a:gridCol w="980052">
                  <a:extLst>
                    <a:ext uri="{9D8B030D-6E8A-4147-A177-3AD203B41FA5}">
                      <a16:colId xmlns:a16="http://schemas.microsoft.com/office/drawing/2014/main" val="38757946"/>
                    </a:ext>
                  </a:extLst>
                </a:gridCol>
              </a:tblGrid>
              <a:tr h="528863">
                <a:tc>
                  <a:txBody>
                    <a:bodyPr/>
                    <a:lstStyle/>
                    <a:p>
                      <a:pPr algn="ctr">
                        <a:lnSpc>
                          <a:spcPct val="107000"/>
                        </a:lnSpc>
                        <a:spcBef>
                          <a:spcPts val="240"/>
                        </a:spcBef>
                        <a:spcAft>
                          <a:spcPts val="0"/>
                        </a:spcAft>
                      </a:pPr>
                      <a:r>
                        <a:rPr lang="ar-SY" sz="1000" b="1" kern="0" dirty="0">
                          <a:solidFill>
                            <a:schemeClr val="bg1"/>
                          </a:solidFill>
                          <a:latin typeface="Calibri"/>
                          <a:ea typeface="+mn-ea"/>
                          <a:cs typeface="Calibri"/>
                        </a:rPr>
                        <a:t>التاريخ</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240"/>
                        </a:spcBef>
                        <a:spcAft>
                          <a:spcPts val="0"/>
                        </a:spcAft>
                      </a:pPr>
                      <a:r>
                        <a:rPr lang="ar-SY" sz="1000" b="1" kern="0" dirty="0">
                          <a:solidFill>
                            <a:schemeClr val="bg1"/>
                          </a:solidFill>
                          <a:latin typeface="Calibri"/>
                          <a:ea typeface="+mn-ea"/>
                          <a:cs typeface="Calibri"/>
                        </a:rPr>
                        <a:t>الساعة</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29540" algn="ctr">
                        <a:lnSpc>
                          <a:spcPct val="107000"/>
                        </a:lnSpc>
                        <a:spcBef>
                          <a:spcPts val="240"/>
                        </a:spcBef>
                        <a:spcAft>
                          <a:spcPts val="0"/>
                        </a:spcAft>
                      </a:pPr>
                      <a:r>
                        <a:rPr lang="ar-SY" sz="1000" b="1" kern="0" dirty="0">
                          <a:solidFill>
                            <a:schemeClr val="bg1"/>
                          </a:solidFill>
                          <a:latin typeface="Calibri"/>
                          <a:ea typeface="+mn-ea"/>
                          <a:cs typeface="Calibri"/>
                        </a:rPr>
                        <a:t>ضغط الدم الانقباضي</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2715" algn="ctr">
                        <a:lnSpc>
                          <a:spcPct val="107000"/>
                        </a:lnSpc>
                        <a:spcBef>
                          <a:spcPts val="240"/>
                        </a:spcBef>
                        <a:spcAft>
                          <a:spcPts val="0"/>
                        </a:spcAft>
                      </a:pPr>
                      <a:r>
                        <a:rPr lang="ar-SY" sz="1000" b="1" kern="0" dirty="0">
                          <a:solidFill>
                            <a:schemeClr val="bg1"/>
                          </a:solidFill>
                          <a:latin typeface="Calibri"/>
                          <a:ea typeface="+mn-ea"/>
                          <a:cs typeface="Calibri"/>
                        </a:rPr>
                        <a:t>ضغط الدم الانبساطي</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240"/>
                        </a:spcBef>
                        <a:spcAft>
                          <a:spcPts val="0"/>
                        </a:spcAft>
                      </a:pPr>
                      <a:r>
                        <a:rPr lang="ar-SY" sz="1000" b="1" kern="0" dirty="0">
                          <a:solidFill>
                            <a:schemeClr val="bg1"/>
                          </a:solidFill>
                          <a:latin typeface="Calibri"/>
                          <a:ea typeface="+mn-ea"/>
                          <a:cs typeface="Calibri"/>
                        </a:rPr>
                        <a:t>النبض</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240"/>
                        </a:spcBef>
                        <a:spcAft>
                          <a:spcPts val="0"/>
                        </a:spcAft>
                      </a:pPr>
                      <a:r>
                        <a:rPr lang="ar-SY" sz="1000" b="1" kern="0" dirty="0">
                          <a:solidFill>
                            <a:schemeClr val="bg1"/>
                          </a:solidFill>
                          <a:latin typeface="Calibri"/>
                          <a:ea typeface="+mn-ea"/>
                          <a:cs typeface="Calibri"/>
                        </a:rPr>
                        <a:t>الدواء</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79912044"/>
                  </a:ext>
                </a:extLst>
              </a:tr>
              <a:tr h="453634">
                <a:tc>
                  <a:txBody>
                    <a:bodyPr/>
                    <a:lstStyle/>
                    <a:p>
                      <a:pPr>
                        <a:lnSpc>
                          <a:spcPts val="650"/>
                        </a:lnSpc>
                        <a:spcBef>
                          <a:spcPts val="5"/>
                        </a:spcBef>
                        <a:spcAft>
                          <a:spcPts val="0"/>
                        </a:spcAft>
                      </a:pPr>
                      <a:r>
                        <a:rPr lang="en-US" sz="650" dirty="0">
                          <a:effectLst/>
                        </a:rPr>
                        <a:t> </a:t>
                      </a:r>
                      <a:endParaRPr lang="tr-TR" sz="1100" dirty="0">
                        <a:effectLst/>
                      </a:endParaRPr>
                    </a:p>
                    <a:p>
                      <a:pPr marL="250825">
                        <a:lnSpc>
                          <a:spcPct val="107000"/>
                        </a:lnSpc>
                        <a:spcAft>
                          <a:spcPts val="0"/>
                        </a:spcAft>
                      </a:pPr>
                      <a:r>
                        <a:rPr lang="en-US" sz="85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2676525"/>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1765249"/>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04306246"/>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68401809"/>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4833964"/>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0439643"/>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72747079"/>
                  </a:ext>
                </a:extLst>
              </a:tr>
              <a:tr h="453634">
                <a:tc>
                  <a:txBody>
                    <a:bodyPr/>
                    <a:lstStyle/>
                    <a:p>
                      <a:pPr>
                        <a:lnSpc>
                          <a:spcPts val="650"/>
                        </a:lnSpc>
                        <a:spcBef>
                          <a:spcPts val="5"/>
                        </a:spcBef>
                        <a:spcAft>
                          <a:spcPts val="0"/>
                        </a:spcAft>
                      </a:pPr>
                      <a:r>
                        <a:rPr lang="en-US" sz="650">
                          <a:effectLst/>
                        </a:rPr>
                        <a:t> </a:t>
                      </a:r>
                      <a:endParaRPr lang="tr-TR" sz="1100">
                        <a:effectLst/>
                      </a:endParaRPr>
                    </a:p>
                    <a:p>
                      <a:pPr marL="250825">
                        <a:lnSpc>
                          <a:spcPct val="107000"/>
                        </a:lnSpc>
                        <a:spcAft>
                          <a:spcPts val="0"/>
                        </a:spcAft>
                      </a:pPr>
                      <a:r>
                        <a:rPr lang="en-US" sz="85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89856129"/>
                  </a:ext>
                </a:extLst>
              </a:tr>
            </a:tbl>
          </a:graphicData>
        </a:graphic>
      </p:graphicFrame>
      <p:sp>
        <p:nvSpPr>
          <p:cNvPr id="14" name="Dikdörtgen: Köşeleri Yuvarlatılmış 13">
            <a:extLst>
              <a:ext uri="{FF2B5EF4-FFF2-40B4-BE49-F238E27FC236}">
                <a16:creationId xmlns:a16="http://schemas.microsoft.com/office/drawing/2014/main" id="{90A7ACB0-92B8-46AE-872B-43B45BD262D4}"/>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5" name="Resim 14">
            <a:extLst>
              <a:ext uri="{FF2B5EF4-FFF2-40B4-BE49-F238E27FC236}">
                <a16:creationId xmlns:a16="http://schemas.microsoft.com/office/drawing/2014/main" id="{5D48BE8F-2D9A-4995-B7E1-818F0DD83808}"/>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16" name="Dikdörtgen: Köşeleri Yuvarlatılmış 15">
            <a:extLst>
              <a:ext uri="{FF2B5EF4-FFF2-40B4-BE49-F238E27FC236}">
                <a16:creationId xmlns:a16="http://schemas.microsoft.com/office/drawing/2014/main" id="{B01C11D6-7A6F-4A8C-B69D-25FAC9795B56}"/>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2B4B03A9-A9DC-41E7-BBBC-37100425BB84}"/>
              </a:ext>
            </a:extLst>
          </p:cNvPr>
          <p:cNvSpPr/>
          <p:nvPr/>
        </p:nvSpPr>
        <p:spPr>
          <a:xfrm>
            <a:off x="585529" y="1878149"/>
            <a:ext cx="2711977" cy="2062103"/>
          </a:xfrm>
          <a:prstGeom prst="rect">
            <a:avLst/>
          </a:prstGeom>
        </p:spPr>
        <p:txBody>
          <a:bodyPr wrap="square">
            <a:spAutoFit/>
          </a:bodyPr>
          <a:lstStyle/>
          <a:p>
            <a:pPr algn="r" rtl="1"/>
            <a:r>
              <a:rPr lang="ar-SY" sz="3200" b="1" kern="0" dirty="0">
                <a:solidFill>
                  <a:schemeClr val="bg1"/>
                </a:solidFill>
                <a:latin typeface="Calibri"/>
                <a:ea typeface="+mj-ea"/>
                <a:cs typeface="Calibri"/>
              </a:rPr>
              <a:t>ت</a:t>
            </a:r>
            <a:r>
              <a:rPr kumimoji="0" lang="ar-SY" sz="3200" b="1" i="0" u="none" strike="noStrike" kern="0" cap="none" spc="0" normalizeH="0" baseline="0" noProof="0" dirty="0">
                <a:ln>
                  <a:noFill/>
                </a:ln>
                <a:solidFill>
                  <a:schemeClr val="bg1"/>
                </a:solidFill>
                <a:effectLst/>
                <a:uLnTx/>
                <a:uFillTx/>
                <a:latin typeface="Calibri"/>
                <a:ea typeface="+mj-ea"/>
                <a:cs typeface="Calibri"/>
              </a:rPr>
              <a:t>جب كتابة قيمة ضغط الدم المقاس على بطاقة متابعة </a:t>
            </a:r>
            <a:r>
              <a:rPr lang="ar-SY" sz="3200" b="1" kern="0" dirty="0">
                <a:solidFill>
                  <a:schemeClr val="bg1"/>
                </a:solidFill>
                <a:latin typeface="Calibri"/>
                <a:ea typeface="+mj-ea"/>
                <a:cs typeface="Calibri"/>
              </a:rPr>
              <a:t>ضغط الدم</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70642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154811"/>
            <a:ext cx="12192000" cy="6858000"/>
          </a:xfrm>
          <a:prstGeom prst="rect">
            <a:avLst/>
          </a:prstGeom>
        </p:spPr>
      </p:pic>
      <p:sp>
        <p:nvSpPr>
          <p:cNvPr id="6" name="Dikdörtgen: Köşeleri Yuvarlatılmış 5">
            <a:extLst>
              <a:ext uri="{FF2B5EF4-FFF2-40B4-BE49-F238E27FC236}">
                <a16:creationId xmlns:a16="http://schemas.microsoft.com/office/drawing/2014/main" id="{6CFDBE13-F206-47D1-9DF3-A5ECBC1264B8}"/>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E5CEDD18-E3B6-4CF6-9B96-DA8A14AB7873}"/>
              </a:ext>
            </a:extLst>
          </p:cNvPr>
          <p:cNvSpPr/>
          <p:nvPr/>
        </p:nvSpPr>
        <p:spPr>
          <a:xfrm>
            <a:off x="1594903"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E2D9112D-980C-4A5B-BDE9-3DA93D720D7C}"/>
              </a:ext>
            </a:extLst>
          </p:cNvPr>
          <p:cNvSpPr/>
          <p:nvPr/>
        </p:nvSpPr>
        <p:spPr>
          <a:xfrm>
            <a:off x="585529" y="1878149"/>
            <a:ext cx="2711977" cy="1077218"/>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bg1"/>
                </a:solidFill>
                <a:effectLst/>
                <a:uLnTx/>
                <a:uFillTx/>
                <a:latin typeface="Calibri"/>
                <a:ea typeface="+mj-ea"/>
                <a:cs typeface="Calibri"/>
              </a:rPr>
              <a:t>ما يجب الانتباه له بعد الق</a:t>
            </a:r>
            <a:r>
              <a:rPr lang="ar-SY" sz="3200" b="1" kern="0" dirty="0">
                <a:solidFill>
                  <a:schemeClr val="bg1"/>
                </a:solidFill>
                <a:latin typeface="Calibri"/>
                <a:ea typeface="+mj-ea"/>
                <a:cs typeface="Calibri"/>
              </a:rPr>
              <a:t>ياس</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ABC86D78-5FD8-42E1-9C0A-71A79B7FCC06}"/>
              </a:ext>
            </a:extLst>
          </p:cNvPr>
          <p:cNvSpPr txBox="1"/>
          <p:nvPr/>
        </p:nvSpPr>
        <p:spPr>
          <a:xfrm>
            <a:off x="4484699" y="1740303"/>
            <a:ext cx="7264400" cy="2878352"/>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يجب على الأشخاص الذين لا يعانون من مرض ارتفاع التوتر الشرياني والذين لديهم ضغط دم طبيعي (ضغط الدم الانقباضي أقل من 130 ملم زئبقي وضغط الدم الانبساطي أقل من 80 ملم زئبقي) أن يراجعوا من أجل الفحص الطبي مرة واحدة في السنة.</a:t>
            </a:r>
          </a:p>
          <a:p>
            <a:pPr marL="469900" marR="5080" indent="-457200" algn="just" rtl="1">
              <a:spcBef>
                <a:spcPts val="1200"/>
              </a:spcBef>
              <a:buFont typeface="Arial" panose="020B0604020202020204" pitchFamily="34" charset="0"/>
              <a:buChar char="•"/>
            </a:pPr>
            <a:r>
              <a:rPr lang="ar-SY" sz="2800" dirty="0">
                <a:cs typeface="Calibri"/>
              </a:rPr>
              <a:t>يجب اتباع توصيات نمط الحياة الصحية.</a:t>
            </a:r>
          </a:p>
        </p:txBody>
      </p:sp>
    </p:spTree>
    <p:extLst>
      <p:ext uri="{BB962C8B-B14F-4D97-AF65-F5344CB8AC3E}">
        <p14:creationId xmlns:p14="http://schemas.microsoft.com/office/powerpoint/2010/main" val="349161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1" y="-6221"/>
            <a:ext cx="12192000" cy="6858000"/>
          </a:xfrm>
          <a:prstGeom prst="rect">
            <a:avLst/>
          </a:prstGeom>
        </p:spPr>
      </p:pic>
      <p:sp>
        <p:nvSpPr>
          <p:cNvPr id="6" name="Dikdörtgen: Köşeleri Yuvarlatılmış 5">
            <a:extLst>
              <a:ext uri="{FF2B5EF4-FFF2-40B4-BE49-F238E27FC236}">
                <a16:creationId xmlns:a16="http://schemas.microsoft.com/office/drawing/2014/main" id="{EB9CF213-D530-4FA3-8474-B5D27EB3BAD1}"/>
              </a:ext>
            </a:extLst>
          </p:cNvPr>
          <p:cNvSpPr/>
          <p:nvPr/>
        </p:nvSpPr>
        <p:spPr>
          <a:xfrm>
            <a:off x="1606333" y="61609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CA47989A-E8D6-4F2C-9EEF-81CF6EC228D5}"/>
              </a:ext>
            </a:extLst>
          </p:cNvPr>
          <p:cNvSpPr/>
          <p:nvPr/>
        </p:nvSpPr>
        <p:spPr>
          <a:xfrm>
            <a:off x="1594903" y="58214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7A909F2F-A07E-4673-916D-DA3E92ECFFC9}"/>
              </a:ext>
            </a:extLst>
          </p:cNvPr>
          <p:cNvSpPr/>
          <p:nvPr/>
        </p:nvSpPr>
        <p:spPr>
          <a:xfrm>
            <a:off x="585529" y="1878149"/>
            <a:ext cx="2711977" cy="1077218"/>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bg1"/>
                </a:solidFill>
                <a:effectLst/>
                <a:uLnTx/>
                <a:uFillTx/>
                <a:latin typeface="Calibri"/>
                <a:ea typeface="+mj-ea"/>
                <a:cs typeface="Calibri"/>
              </a:rPr>
              <a:t>ما يجب الانتباه له بعد الق</a:t>
            </a:r>
            <a:r>
              <a:rPr lang="ar-SY" sz="3200" b="1" kern="0" dirty="0">
                <a:solidFill>
                  <a:schemeClr val="bg1"/>
                </a:solidFill>
                <a:latin typeface="Calibri"/>
                <a:ea typeface="+mj-ea"/>
                <a:cs typeface="Calibri"/>
              </a:rPr>
              <a:t>ياس</a:t>
            </a:r>
            <a:endParaRPr kumimoji="0" lang="ar-SA" sz="32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E536FA07-DEC5-40F8-8D6D-A352205C6B80}"/>
              </a:ext>
            </a:extLst>
          </p:cNvPr>
          <p:cNvSpPr txBox="1"/>
          <p:nvPr/>
        </p:nvSpPr>
        <p:spPr>
          <a:xfrm>
            <a:off x="4484699" y="1904077"/>
            <a:ext cx="7264400" cy="1862689"/>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2800" dirty="0">
                <a:cs typeface="Calibri"/>
              </a:rPr>
              <a:t>يجب على الشخص المصاب بارتفاع التوتر الشرياني (ضغط الدم الانقباضي 140 ملم زئبقي وما فوق و / أو ضغط الدم الانبساطي 90 ملم زئبقي وما فوق) الذهاب إلى الطبيب للتأكد مما إن كان يعاني من ارتفاع التوتر الشرياني أم لا.</a:t>
            </a:r>
          </a:p>
        </p:txBody>
      </p:sp>
    </p:spTree>
    <p:extLst>
      <p:ext uri="{BB962C8B-B14F-4D97-AF65-F5344CB8AC3E}">
        <p14:creationId xmlns:p14="http://schemas.microsoft.com/office/powerpoint/2010/main" val="2907014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11" name="Başlık 1"/>
          <p:cNvSpPr txBox="1">
            <a:spLocks/>
          </p:cNvSpPr>
          <p:nvPr/>
        </p:nvSpPr>
        <p:spPr>
          <a:xfrm>
            <a:off x="684689" y="2701465"/>
            <a:ext cx="10307361" cy="778879"/>
          </a:xfrm>
          <a:prstGeom prst="rect">
            <a:avLst/>
          </a:prstGeom>
        </p:spPr>
        <p:txBody>
          <a:bodyP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4800" b="1" dirty="0">
              <a:solidFill>
                <a:srgbClr val="FF0000"/>
              </a:solidFill>
              <a:latin typeface="Arial" panose="020B0604020202020204" pitchFamily="34" charset="0"/>
              <a:ea typeface="Century Gothic" charset="0"/>
              <a:cs typeface="Arial" panose="020B0604020202020204" pitchFamily="34" charset="0"/>
            </a:endParaRPr>
          </a:p>
        </p:txBody>
      </p:sp>
      <p:pic>
        <p:nvPicPr>
          <p:cNvPr id="12" name="Resim 11">
            <a:extLst>
              <a:ext uri="{FF2B5EF4-FFF2-40B4-BE49-F238E27FC236}">
                <a16:creationId xmlns:a16="http://schemas.microsoft.com/office/drawing/2014/main" id="{F6BD1E64-0430-4F55-8A18-5360EAD23446}"/>
              </a:ext>
            </a:extLst>
          </p:cNvPr>
          <p:cNvPicPr>
            <a:picLocks noChangeAspect="1"/>
          </p:cNvPicPr>
          <p:nvPr/>
        </p:nvPicPr>
        <p:blipFill>
          <a:blip r:embed="rId4"/>
          <a:stretch>
            <a:fillRect/>
          </a:stretch>
        </p:blipFill>
        <p:spPr>
          <a:xfrm>
            <a:off x="4319647" y="2799487"/>
            <a:ext cx="3539736" cy="1619775"/>
          </a:xfrm>
          <a:prstGeom prst="rect">
            <a:avLst/>
          </a:prstGeom>
        </p:spPr>
      </p:pic>
      <p:grpSp>
        <p:nvGrpSpPr>
          <p:cNvPr id="10" name="Grup 2">
            <a:extLst>
              <a:ext uri="{FF2B5EF4-FFF2-40B4-BE49-F238E27FC236}">
                <a16:creationId xmlns:a16="http://schemas.microsoft.com/office/drawing/2014/main" id="{F604BF55-1EA6-E247-94D4-3E87F269E94B}"/>
              </a:ext>
            </a:extLst>
          </p:cNvPr>
          <p:cNvGrpSpPr/>
          <p:nvPr/>
        </p:nvGrpSpPr>
        <p:grpSpPr>
          <a:xfrm>
            <a:off x="2943707" y="4419263"/>
            <a:ext cx="6411594" cy="954045"/>
            <a:chOff x="3203848" y="4841508"/>
            <a:chExt cx="5688632" cy="1902814"/>
          </a:xfrm>
          <a:solidFill>
            <a:schemeClr val="accent1">
              <a:lumMod val="75000"/>
            </a:schemeClr>
          </a:solidFill>
        </p:grpSpPr>
        <p:sp>
          <p:nvSpPr>
            <p:cNvPr id="14" name="Yuvarlatılmış Dikdörtgen 41">
              <a:extLst>
                <a:ext uri="{FF2B5EF4-FFF2-40B4-BE49-F238E27FC236}">
                  <a16:creationId xmlns:a16="http://schemas.microsoft.com/office/drawing/2014/main" id="{F87C7C59-F6C6-D64C-9E3F-AF10B2497BC4}"/>
                </a:ext>
              </a:extLst>
            </p:cNvPr>
            <p:cNvSpPr/>
            <p:nvPr/>
          </p:nvSpPr>
          <p:spPr>
            <a:xfrm>
              <a:off x="3203848" y="4841508"/>
              <a:ext cx="5688632" cy="190281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4">
              <a:extLst>
                <a:ext uri="{FF2B5EF4-FFF2-40B4-BE49-F238E27FC236}">
                  <a16:creationId xmlns:a16="http://schemas.microsoft.com/office/drawing/2014/main" id="{C0DBF46F-0530-E24F-A802-5792CD799AE3}"/>
                </a:ext>
              </a:extLst>
            </p:cNvPr>
            <p:cNvSpPr/>
            <p:nvPr/>
          </p:nvSpPr>
          <p:spPr>
            <a:xfrm>
              <a:off x="3358366" y="4931626"/>
              <a:ext cx="5400602" cy="916530"/>
            </a:xfrm>
            <a:prstGeom prst="rect">
              <a:avLst/>
            </a:prstGeom>
            <a:grpFill/>
          </p:spPr>
          <p:txBody>
            <a:bodyPr wrap="square">
              <a:spAutoFit/>
            </a:bodyPr>
            <a:lstStyle/>
            <a:p>
              <a:pPr algn="ctr"/>
              <a:endParaRPr lang="tr-TR" sz="4400" dirty="0">
                <a:solidFill>
                  <a:schemeClr val="bg1"/>
                </a:solidFill>
              </a:endParaRPr>
            </a:p>
          </p:txBody>
        </p:sp>
      </p:grpSp>
      <p:sp>
        <p:nvSpPr>
          <p:cNvPr id="16" name="Dikdörtgen 5">
            <a:extLst>
              <a:ext uri="{FF2B5EF4-FFF2-40B4-BE49-F238E27FC236}">
                <a16:creationId xmlns:a16="http://schemas.microsoft.com/office/drawing/2014/main" id="{26D86890-144A-BC44-AF6A-8BC3B1817F57}"/>
              </a:ext>
            </a:extLst>
          </p:cNvPr>
          <p:cNvSpPr/>
          <p:nvPr/>
        </p:nvSpPr>
        <p:spPr>
          <a:xfrm>
            <a:off x="3339894" y="4646612"/>
            <a:ext cx="5509139" cy="461665"/>
          </a:xfrm>
          <a:prstGeom prst="rect">
            <a:avLst/>
          </a:prstGeom>
        </p:spPr>
        <p:txBody>
          <a:bodyPr wrap="square">
            <a:spAutoFit/>
          </a:bodyPr>
          <a:lstStyle/>
          <a:p>
            <a:pPr algn="ctr"/>
            <a:r>
              <a:rPr lang="ar-SY" sz="2400" b="1" kern="0" dirty="0">
                <a:solidFill>
                  <a:schemeClr val="bg1"/>
                </a:solidFill>
                <a:latin typeface="Calibri"/>
                <a:ea typeface="+mj-ea"/>
                <a:cs typeface="Calibri"/>
              </a:rPr>
              <a:t>يمكن مشاهدة ارتفاع التوتر الشرياني في أي عمر</a:t>
            </a:r>
            <a:r>
              <a:rPr kumimoji="0" lang="tr-TR" sz="2400" b="1" u="none" strike="noStrike" kern="0" cap="none" spc="0" normalizeH="0" baseline="0" noProof="0" dirty="0">
                <a:ln>
                  <a:noFill/>
                </a:ln>
                <a:solidFill>
                  <a:schemeClr val="bg1"/>
                </a:solidFill>
                <a:effectLst/>
                <a:uLnTx/>
                <a:uFillTx/>
                <a:latin typeface="Calibri"/>
                <a:ea typeface="+mj-ea"/>
                <a:cs typeface="Calibri"/>
              </a:rPr>
              <a:t> </a:t>
            </a:r>
            <a:endParaRPr lang="tr-TR" sz="2400" b="1" dirty="0">
              <a:solidFill>
                <a:schemeClr val="bg1"/>
              </a:solidFill>
            </a:endParaRPr>
          </a:p>
        </p:txBody>
      </p:sp>
      <p:sp>
        <p:nvSpPr>
          <p:cNvPr id="13" name="Dikdörtgen: Köşeleri Yuvarlatılmış 12">
            <a:extLst>
              <a:ext uri="{FF2B5EF4-FFF2-40B4-BE49-F238E27FC236}">
                <a16:creationId xmlns:a16="http://schemas.microsoft.com/office/drawing/2014/main" id="{7BB72534-8406-4D47-8B02-82E1D8829F3A}"/>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8" name="Resim 17">
            <a:extLst>
              <a:ext uri="{FF2B5EF4-FFF2-40B4-BE49-F238E27FC236}">
                <a16:creationId xmlns:a16="http://schemas.microsoft.com/office/drawing/2014/main" id="{FD284B6A-B716-4B59-92C0-8D42B61025A0}"/>
              </a:ext>
            </a:extLst>
          </p:cNvPr>
          <p:cNvPicPr>
            <a:picLocks noChangeAspect="1"/>
          </p:cNvPicPr>
          <p:nvPr/>
        </p:nvPicPr>
        <p:blipFill>
          <a:blip r:embed="rId5"/>
          <a:stretch>
            <a:fillRect/>
          </a:stretch>
        </p:blipFill>
        <p:spPr>
          <a:xfrm>
            <a:off x="1713021" y="5817165"/>
            <a:ext cx="1067586" cy="181393"/>
          </a:xfrm>
          <a:prstGeom prst="rect">
            <a:avLst/>
          </a:prstGeom>
        </p:spPr>
      </p:pic>
      <p:sp>
        <p:nvSpPr>
          <p:cNvPr id="19" name="Dikdörtgen: Köşeleri Yuvarlatılmış 18">
            <a:extLst>
              <a:ext uri="{FF2B5EF4-FFF2-40B4-BE49-F238E27FC236}">
                <a16:creationId xmlns:a16="http://schemas.microsoft.com/office/drawing/2014/main" id="{08FFA45B-6C08-4843-8F17-9AE2508D6B4F}"/>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0" name="Rectangle 8">
            <a:extLst>
              <a:ext uri="{FF2B5EF4-FFF2-40B4-BE49-F238E27FC236}">
                <a16:creationId xmlns:a16="http://schemas.microsoft.com/office/drawing/2014/main" id="{C579EA82-E2E4-4A67-9410-7DFD0F7F6650}"/>
              </a:ext>
            </a:extLst>
          </p:cNvPr>
          <p:cNvSpPr/>
          <p:nvPr/>
        </p:nvSpPr>
        <p:spPr>
          <a:xfrm>
            <a:off x="3811025" y="1935312"/>
            <a:ext cx="4054688" cy="646331"/>
          </a:xfrm>
          <a:prstGeom prst="rect">
            <a:avLst/>
          </a:prstGeom>
        </p:spPr>
        <p:txBody>
          <a:bodyPr wrap="square">
            <a:spAutoFit/>
          </a:bodyPr>
          <a:lstStyle/>
          <a:p>
            <a:pPr algn="ctr" rtl="1"/>
            <a:r>
              <a:rPr kumimoji="0" lang="ar-SY" sz="3600" b="1" u="none" strike="noStrike" kern="0" cap="none" spc="0" normalizeH="0" baseline="0" noProof="0" dirty="0">
                <a:ln>
                  <a:noFill/>
                </a:ln>
                <a:solidFill>
                  <a:srgbClr val="328EA0"/>
                </a:solidFill>
                <a:effectLst/>
                <a:uLnTx/>
                <a:uFillTx/>
                <a:latin typeface="Calibri"/>
                <a:ea typeface="+mj-ea"/>
                <a:cs typeface="Calibri"/>
              </a:rPr>
              <a:t>شـــــــــــــــــــــــــــكراً لكـــــــــــــــــــــــــــــم ...</a:t>
            </a:r>
            <a:endParaRPr kumimoji="0" lang="ar-SA" sz="3600" b="1" u="none" strike="noStrike" kern="0" cap="none" spc="0" normalizeH="0" baseline="0" noProof="0" dirty="0">
              <a:ln>
                <a:noFill/>
              </a:ln>
              <a:solidFill>
                <a:srgbClr val="328EA0"/>
              </a:solidFill>
              <a:effectLst/>
              <a:uLnTx/>
              <a:uFillTx/>
              <a:latin typeface="Calibri"/>
              <a:ea typeface="+mj-ea"/>
              <a:cs typeface="Calibri"/>
            </a:endParaRPr>
          </a:p>
        </p:txBody>
      </p:sp>
    </p:spTree>
    <p:extLst>
      <p:ext uri="{BB962C8B-B14F-4D97-AF65-F5344CB8AC3E}">
        <p14:creationId xmlns:p14="http://schemas.microsoft.com/office/powerpoint/2010/main" val="357821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a:solidFill>
            <a:schemeClr val="accent2"/>
          </a:solidFill>
        </p:spPr>
      </p:pic>
      <p:pic>
        <p:nvPicPr>
          <p:cNvPr id="5" name="Picture 4">
            <a:extLst>
              <a:ext uri="{FF2B5EF4-FFF2-40B4-BE49-F238E27FC236}">
                <a16:creationId xmlns:a16="http://schemas.microsoft.com/office/drawing/2014/main" id="{C39C0F37-FBE7-044D-A632-9CED880843F0}"/>
              </a:ext>
            </a:extLst>
          </p:cNvPr>
          <p:cNvPicPr>
            <a:picLocks noChangeAspect="1"/>
          </p:cNvPicPr>
          <p:nvPr/>
        </p:nvPicPr>
        <p:blipFill>
          <a:blip r:embed="rId3"/>
          <a:stretch>
            <a:fillRect/>
          </a:stretch>
        </p:blipFill>
        <p:spPr>
          <a:xfrm>
            <a:off x="3829050" y="1503679"/>
            <a:ext cx="3048000" cy="4262121"/>
          </a:xfrm>
          <a:prstGeom prst="rect">
            <a:avLst/>
          </a:prstGeom>
        </p:spPr>
      </p:pic>
      <p:sp>
        <p:nvSpPr>
          <p:cNvPr id="12" name="Dikdörtgen: Köşeleri Yuvarlatılmış 11">
            <a:extLst>
              <a:ext uri="{FF2B5EF4-FFF2-40B4-BE49-F238E27FC236}">
                <a16:creationId xmlns:a16="http://schemas.microsoft.com/office/drawing/2014/main" id="{3C3B8C70-391B-4036-BA7B-FBB939A056F2}"/>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3" name="Resim 12">
            <a:extLst>
              <a:ext uri="{FF2B5EF4-FFF2-40B4-BE49-F238E27FC236}">
                <a16:creationId xmlns:a16="http://schemas.microsoft.com/office/drawing/2014/main" id="{B2B0E66D-0E38-46A5-8C8F-A48F5E231A68}"/>
              </a:ext>
            </a:extLst>
          </p:cNvPr>
          <p:cNvPicPr>
            <a:picLocks noChangeAspect="1"/>
          </p:cNvPicPr>
          <p:nvPr/>
        </p:nvPicPr>
        <p:blipFill>
          <a:blip r:embed="rId4"/>
          <a:stretch>
            <a:fillRect/>
          </a:stretch>
        </p:blipFill>
        <p:spPr>
          <a:xfrm>
            <a:off x="1713021" y="5817165"/>
            <a:ext cx="1067586" cy="181393"/>
          </a:xfrm>
          <a:prstGeom prst="rect">
            <a:avLst/>
          </a:prstGeom>
        </p:spPr>
      </p:pic>
      <p:sp>
        <p:nvSpPr>
          <p:cNvPr id="14" name="Dikdörtgen: Köşeleri Yuvarlatılmış 13">
            <a:extLst>
              <a:ext uri="{FF2B5EF4-FFF2-40B4-BE49-F238E27FC236}">
                <a16:creationId xmlns:a16="http://schemas.microsoft.com/office/drawing/2014/main" id="{BB663E75-2B02-4C0E-91F1-A5303BC2E32F}"/>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5A2C620E-0861-40C1-9DD3-760554A38103}"/>
              </a:ext>
            </a:extLst>
          </p:cNvPr>
          <p:cNvSpPr/>
          <p:nvPr/>
        </p:nvSpPr>
        <p:spPr>
          <a:xfrm>
            <a:off x="585529" y="2468088"/>
            <a:ext cx="2711977" cy="2308324"/>
          </a:xfrm>
          <a:prstGeom prst="rect">
            <a:avLst/>
          </a:prstGeom>
        </p:spPr>
        <p:txBody>
          <a:bodyPr wrap="square">
            <a:spAutoFit/>
          </a:bodyPr>
          <a:lstStyle/>
          <a:p>
            <a:pPr algn="r" rtl="1"/>
            <a:r>
              <a:rPr lang="ar-SY" sz="3600" b="1" kern="0" dirty="0">
                <a:solidFill>
                  <a:schemeClr val="bg1"/>
                </a:solidFill>
                <a:latin typeface="Calibri"/>
                <a:ea typeface="+mj-ea"/>
                <a:cs typeface="Calibri"/>
              </a:rPr>
              <a:t>ما هو </a:t>
            </a:r>
            <a:r>
              <a:rPr kumimoji="0" lang="ar-SY" sz="3600" b="1" i="0" u="none" strike="noStrike" kern="0" cap="none" spc="0" normalizeH="0" baseline="0" noProof="0" dirty="0">
                <a:ln>
                  <a:noFill/>
                </a:ln>
                <a:solidFill>
                  <a:schemeClr val="bg1"/>
                </a:solidFill>
                <a:effectLst/>
                <a:uLnTx/>
                <a:uFillTx/>
                <a:latin typeface="Calibri"/>
                <a:ea typeface="+mj-ea"/>
                <a:cs typeface="Calibri"/>
              </a:rPr>
              <a:t>ارتفاع</a:t>
            </a:r>
            <a:r>
              <a:rPr kumimoji="0" lang="ar-SY" sz="3600" b="1" i="0" u="none" strike="noStrike" kern="0" cap="none" spc="0" normalizeH="0" noProof="0" dirty="0">
                <a:ln>
                  <a:noFill/>
                </a:ln>
                <a:solidFill>
                  <a:schemeClr val="bg1"/>
                </a:solidFill>
                <a:effectLst/>
                <a:uLnTx/>
                <a:uFillTx/>
                <a:latin typeface="Calibri"/>
                <a:ea typeface="+mj-ea"/>
                <a:cs typeface="Calibri"/>
              </a:rPr>
              <a:t> التوتر ا</a:t>
            </a:r>
            <a:r>
              <a:rPr kumimoji="0" lang="ar-SY" sz="3600" b="1" i="0" u="none" strike="noStrike" kern="0" cap="none" spc="0" normalizeH="0" baseline="0" noProof="0" dirty="0">
                <a:ln>
                  <a:noFill/>
                </a:ln>
                <a:solidFill>
                  <a:schemeClr val="bg1"/>
                </a:solidFill>
                <a:effectLst/>
                <a:uLnTx/>
                <a:uFillTx/>
                <a:latin typeface="Calibri"/>
                <a:ea typeface="+mj-ea"/>
                <a:cs typeface="Calibri"/>
              </a:rPr>
              <a:t>لشرياني (ارتفاع ضغط الدم)؟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object 4">
            <a:extLst>
              <a:ext uri="{FF2B5EF4-FFF2-40B4-BE49-F238E27FC236}">
                <a16:creationId xmlns:a16="http://schemas.microsoft.com/office/drawing/2014/main" id="{DCAF05CD-C11A-481C-A682-BC8F441DB900}"/>
              </a:ext>
            </a:extLst>
          </p:cNvPr>
          <p:cNvSpPr txBox="1"/>
          <p:nvPr/>
        </p:nvSpPr>
        <p:spPr>
          <a:xfrm>
            <a:off x="7408594" y="2451625"/>
            <a:ext cx="4257380" cy="2108911"/>
          </a:xfrm>
          <a:prstGeom prst="rect">
            <a:avLst/>
          </a:prstGeom>
        </p:spPr>
        <p:txBody>
          <a:bodyPr vert="horz" wrap="square" lIns="0" tIns="137795" rIns="0" bIns="0" rtlCol="0">
            <a:spAutoFit/>
          </a:bodyPr>
          <a:lstStyle/>
          <a:p>
            <a:pPr marL="12700" marR="5080" algn="just" rtl="1">
              <a:spcBef>
                <a:spcPts val="1200"/>
              </a:spcBef>
            </a:pPr>
            <a:r>
              <a:rPr lang="ar-SY" sz="3200" dirty="0">
                <a:cs typeface="Calibri"/>
              </a:rPr>
              <a:t>ارتفاع التوتر الشرياني (ارتفاع ضغط الدم) هو كون ضغط الدم المطلوب من أجل دوران الدم ضمن أوعيتنا أعلى من الطبيعي.</a:t>
            </a:r>
          </a:p>
        </p:txBody>
      </p:sp>
    </p:spTree>
    <p:extLst>
      <p:ext uri="{BB962C8B-B14F-4D97-AF65-F5344CB8AC3E}">
        <p14:creationId xmlns:p14="http://schemas.microsoft.com/office/powerpoint/2010/main" val="148104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B067C681-0A97-4401-B4F5-9A65CE13D435}"/>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758634" y="3414710"/>
            <a:ext cx="1182883" cy="2259749"/>
          </a:xfrm>
          <a:prstGeom prst="rect">
            <a:avLst/>
          </a:prstGeom>
        </p:spPr>
      </p:pic>
      <p:sp>
        <p:nvSpPr>
          <p:cNvPr id="8" name="Dikdörtgen: Köşeleri Yuvarlatılmış 7">
            <a:extLst>
              <a:ext uri="{FF2B5EF4-FFF2-40B4-BE49-F238E27FC236}">
                <a16:creationId xmlns:a16="http://schemas.microsoft.com/office/drawing/2014/main" id="{A5B6DA8C-3F29-4C6B-A780-507237CF42F5}"/>
              </a:ext>
            </a:extLst>
          </p:cNvPr>
          <p:cNvSpPr/>
          <p:nvPr/>
        </p:nvSpPr>
        <p:spPr>
          <a:xfrm>
            <a:off x="1606333" y="617198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F7758E61-9A89-4985-A707-E3591C6D77FB}"/>
              </a:ext>
            </a:extLst>
          </p:cNvPr>
          <p:cNvSpPr/>
          <p:nvPr/>
        </p:nvSpPr>
        <p:spPr>
          <a:xfrm>
            <a:off x="1594903" y="583252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044A0CA7-DB85-44E3-9A90-BCA278E9E26A}"/>
              </a:ext>
            </a:extLst>
          </p:cNvPr>
          <p:cNvSpPr/>
          <p:nvPr/>
        </p:nvSpPr>
        <p:spPr>
          <a:xfrm>
            <a:off x="585529" y="1701173"/>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كم يجب أن تكون قيمة ضغط الدم؟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6FE0202E-710A-416F-93EB-1D49500D7F3B}"/>
              </a:ext>
            </a:extLst>
          </p:cNvPr>
          <p:cNvSpPr txBox="1"/>
          <p:nvPr/>
        </p:nvSpPr>
        <p:spPr>
          <a:xfrm>
            <a:off x="4318310" y="2451625"/>
            <a:ext cx="7115056" cy="2108911"/>
          </a:xfrm>
          <a:prstGeom prst="rect">
            <a:avLst/>
          </a:prstGeom>
        </p:spPr>
        <p:txBody>
          <a:bodyPr vert="horz" wrap="square" lIns="0" tIns="137795" rIns="0" bIns="0" rtlCol="0">
            <a:spAutoFit/>
          </a:bodyPr>
          <a:lstStyle/>
          <a:p>
            <a:pPr marL="12700" marR="5080" algn="just" rtl="1">
              <a:spcBef>
                <a:spcPts val="1200"/>
              </a:spcBef>
            </a:pPr>
            <a:r>
              <a:rPr lang="ar-SY" sz="3200" dirty="0">
                <a:cs typeface="Calibri"/>
              </a:rPr>
              <a:t>تُعرف قيمة ضغط الدم الانقباضي البالغة 140 ملم زئبقي وما فوق وقيمة ضغط الدم الانبساطي البالغة 90 ملم زئبقي وما فوق بأنها حالة ارتفاع التوتر الشرياني (ارتفاع ضغط الدم).</a:t>
            </a:r>
          </a:p>
        </p:txBody>
      </p:sp>
    </p:spTree>
    <p:extLst>
      <p:ext uri="{BB962C8B-B14F-4D97-AF65-F5344CB8AC3E}">
        <p14:creationId xmlns:p14="http://schemas.microsoft.com/office/powerpoint/2010/main" val="16700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9552" y="-142875"/>
            <a:ext cx="12192000" cy="6858000"/>
          </a:xfrm>
          <a:prstGeom prst="rect">
            <a:avLst/>
          </a:prstGeom>
        </p:spPr>
      </p:pic>
      <p:pic>
        <p:nvPicPr>
          <p:cNvPr id="5" name="Resim 4">
            <a:extLst>
              <a:ext uri="{FF2B5EF4-FFF2-40B4-BE49-F238E27FC236}">
                <a16:creationId xmlns:a16="http://schemas.microsoft.com/office/drawing/2014/main" id="{99B1DA92-2585-46FD-A444-4497C6455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27" y="3429000"/>
            <a:ext cx="758959" cy="1947906"/>
          </a:xfrm>
          <a:prstGeom prst="rect">
            <a:avLst/>
          </a:prstGeom>
        </p:spPr>
      </p:pic>
      <p:sp>
        <p:nvSpPr>
          <p:cNvPr id="8" name="Dikdörtgen: Köşeleri Yuvarlatılmış 7">
            <a:extLst>
              <a:ext uri="{FF2B5EF4-FFF2-40B4-BE49-F238E27FC236}">
                <a16:creationId xmlns:a16="http://schemas.microsoft.com/office/drawing/2014/main" id="{A0B0FFBB-6BB9-4DF6-84FC-33F9A7B1362C}"/>
              </a:ext>
            </a:extLst>
          </p:cNvPr>
          <p:cNvSpPr/>
          <p:nvPr/>
        </p:nvSpPr>
        <p:spPr>
          <a:xfrm>
            <a:off x="1606333" y="602339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46E0FC8A-0620-4C21-BA56-2A0FDD94A7E0}"/>
              </a:ext>
            </a:extLst>
          </p:cNvPr>
          <p:cNvSpPr/>
          <p:nvPr/>
        </p:nvSpPr>
        <p:spPr>
          <a:xfrm>
            <a:off x="1626987" y="568393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99407331-6419-4E62-A1BE-F7A5654E6727}"/>
              </a:ext>
            </a:extLst>
          </p:cNvPr>
          <p:cNvSpPr/>
          <p:nvPr/>
        </p:nvSpPr>
        <p:spPr>
          <a:xfrm>
            <a:off x="585529" y="1701173"/>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كم يجب أن تكون قيمة ضغط الدم؟</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68E18088-F5DB-4DE8-8B11-C14DEF651D93}"/>
              </a:ext>
            </a:extLst>
          </p:cNvPr>
          <p:cNvSpPr txBox="1"/>
          <p:nvPr/>
        </p:nvSpPr>
        <p:spPr>
          <a:xfrm>
            <a:off x="4318310" y="2451625"/>
            <a:ext cx="7115056" cy="1124026"/>
          </a:xfrm>
          <a:prstGeom prst="rect">
            <a:avLst/>
          </a:prstGeom>
        </p:spPr>
        <p:txBody>
          <a:bodyPr vert="horz" wrap="square" lIns="0" tIns="137795" rIns="0" bIns="0" rtlCol="0">
            <a:spAutoFit/>
          </a:bodyPr>
          <a:lstStyle/>
          <a:p>
            <a:pPr marL="12700" marR="5080" algn="just" rtl="1">
              <a:spcBef>
                <a:spcPts val="1200"/>
              </a:spcBef>
            </a:pPr>
            <a:r>
              <a:rPr lang="ar-SY" sz="3200" dirty="0">
                <a:cs typeface="Calibri"/>
              </a:rPr>
              <a:t>قوموا بمراجعة المؤسسة الصحية إن كان ضغط الدم لديكم 140/90 ملم زئبقي وما فوق.</a:t>
            </a:r>
          </a:p>
        </p:txBody>
      </p:sp>
    </p:spTree>
    <p:extLst>
      <p:ext uri="{BB962C8B-B14F-4D97-AF65-F5344CB8AC3E}">
        <p14:creationId xmlns:p14="http://schemas.microsoft.com/office/powerpoint/2010/main" val="969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608" y="0"/>
            <a:ext cx="12192000" cy="6858000"/>
          </a:xfrm>
          <a:prstGeom prst="rect">
            <a:avLst/>
          </a:prstGeom>
        </p:spPr>
      </p:pic>
      <p:sp>
        <p:nvSpPr>
          <p:cNvPr id="6" name="Dikdörtgen: Köşeleri Yuvarlatılmış 5">
            <a:extLst>
              <a:ext uri="{FF2B5EF4-FFF2-40B4-BE49-F238E27FC236}">
                <a16:creationId xmlns:a16="http://schemas.microsoft.com/office/drawing/2014/main" id="{BFD72068-620C-4E65-BAF8-5F436AF65089}"/>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20DD5353-D195-4BC8-B439-95DC4BCE1A02}"/>
              </a:ext>
            </a:extLst>
          </p:cNvPr>
          <p:cNvSpPr/>
          <p:nvPr/>
        </p:nvSpPr>
        <p:spPr>
          <a:xfrm>
            <a:off x="159490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BDBB4E22-4B08-465E-8A38-222CE25FAD1F}"/>
              </a:ext>
            </a:extLst>
          </p:cNvPr>
          <p:cNvSpPr/>
          <p:nvPr/>
        </p:nvSpPr>
        <p:spPr>
          <a:xfrm>
            <a:off x="585529" y="1878149"/>
            <a:ext cx="2711977" cy="1754326"/>
          </a:xfrm>
          <a:prstGeom prst="rect">
            <a:avLst/>
          </a:prstGeom>
        </p:spPr>
        <p:txBody>
          <a:bodyPr wrap="square">
            <a:spAutoFit/>
          </a:bodyPr>
          <a:lstStyle/>
          <a:p>
            <a:pPr algn="r" rtl="1"/>
            <a:r>
              <a:rPr kumimoji="0" lang="ar-SY" sz="3600" b="1" i="0" u="none" strike="noStrike" kern="0" cap="none" spc="0" normalizeH="0" baseline="0" noProof="0" dirty="0">
                <a:ln>
                  <a:noFill/>
                </a:ln>
                <a:solidFill>
                  <a:schemeClr val="bg1"/>
                </a:solidFill>
                <a:effectLst/>
                <a:uLnTx/>
                <a:uFillTx/>
                <a:latin typeface="Calibri"/>
                <a:ea typeface="+mj-ea"/>
                <a:cs typeface="Calibri"/>
              </a:rPr>
              <a:t>نسبة انت</a:t>
            </a:r>
            <a:r>
              <a:rPr lang="ar-SY" sz="3600" b="1" kern="0" dirty="0">
                <a:solidFill>
                  <a:schemeClr val="bg1"/>
                </a:solidFill>
                <a:latin typeface="Calibri"/>
                <a:ea typeface="+mj-ea"/>
                <a:cs typeface="Calibri"/>
              </a:rPr>
              <a:t>شار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4809CC88-4C87-4E0B-BAE7-8A36BD3B2179}"/>
              </a:ext>
            </a:extLst>
          </p:cNvPr>
          <p:cNvSpPr txBox="1"/>
          <p:nvPr/>
        </p:nvSpPr>
        <p:spPr>
          <a:xfrm>
            <a:off x="4318310" y="1817445"/>
            <a:ext cx="7115056" cy="3247684"/>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3200" dirty="0">
                <a:cs typeface="Calibri"/>
              </a:rPr>
              <a:t>يعاني واحد من كل ثلاثة بالغين في بلدنا من ارتفاع التوتر الدم.</a:t>
            </a:r>
          </a:p>
          <a:p>
            <a:pPr marL="469900" marR="5080" indent="-457200" algn="just" rtl="1">
              <a:spcBef>
                <a:spcPts val="1200"/>
              </a:spcBef>
              <a:buFont typeface="Arial" panose="020B0604020202020204" pitchFamily="34" charset="0"/>
              <a:buChar char="•"/>
            </a:pPr>
            <a:r>
              <a:rPr lang="ar-SY" sz="3200" dirty="0">
                <a:cs typeface="Calibri"/>
              </a:rPr>
              <a:t>إن السبب وراء ارتفاع نسبة انتشار ارتفاع التوتر الشرياني هو طول فترة الحياة الافتراضية للأفراد وزيادة البدانة وعدم الامتثال لتوصيات نمط الحياة الصحي.</a:t>
            </a:r>
          </a:p>
        </p:txBody>
      </p:sp>
    </p:spTree>
    <p:extLst>
      <p:ext uri="{BB962C8B-B14F-4D97-AF65-F5344CB8AC3E}">
        <p14:creationId xmlns:p14="http://schemas.microsoft.com/office/powerpoint/2010/main" val="242111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1141"/>
            <a:ext cx="12192000" cy="6858000"/>
          </a:xfrm>
          <a:prstGeom prst="rect">
            <a:avLst/>
          </a:prstGeom>
        </p:spPr>
      </p:pic>
      <p:sp>
        <p:nvSpPr>
          <p:cNvPr id="6" name="Dikdörtgen: Köşeleri Yuvarlatılmış 5">
            <a:extLst>
              <a:ext uri="{FF2B5EF4-FFF2-40B4-BE49-F238E27FC236}">
                <a16:creationId xmlns:a16="http://schemas.microsoft.com/office/drawing/2014/main" id="{BB3C5822-8E76-4705-875A-E37E0D15087D}"/>
              </a:ext>
            </a:extLst>
          </p:cNvPr>
          <p:cNvSpPr/>
          <p:nvPr/>
        </p:nvSpPr>
        <p:spPr>
          <a:xfrm>
            <a:off x="1606333" y="6160557"/>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5430FFEC-8EDD-4A12-AEC3-BD7031545E74}"/>
              </a:ext>
            </a:extLst>
          </p:cNvPr>
          <p:cNvSpPr/>
          <p:nvPr/>
        </p:nvSpPr>
        <p:spPr>
          <a:xfrm>
            <a:off x="1594903" y="5821096"/>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CD3B215C-93A4-419E-87F0-D616610C3EBA}"/>
              </a:ext>
            </a:extLst>
          </p:cNvPr>
          <p:cNvSpPr/>
          <p:nvPr/>
        </p:nvSpPr>
        <p:spPr>
          <a:xfrm>
            <a:off x="585529" y="1878149"/>
            <a:ext cx="2711977" cy="1754326"/>
          </a:xfrm>
          <a:prstGeom prst="rect">
            <a:avLst/>
          </a:prstGeom>
        </p:spPr>
        <p:txBody>
          <a:bodyPr wrap="square">
            <a:spAutoFit/>
          </a:bodyPr>
          <a:lstStyle/>
          <a:p>
            <a:pPr algn="r" rtl="1"/>
            <a:r>
              <a:rPr lang="ar-SY" sz="3600" b="1" kern="0" dirty="0">
                <a:solidFill>
                  <a:schemeClr val="bg1"/>
                </a:solidFill>
                <a:latin typeface="Calibri"/>
                <a:ea typeface="+mj-ea"/>
                <a:cs typeface="Calibri"/>
              </a:rPr>
              <a:t>حالة السيطرة على ارتفاع التوتر الشرياني</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95FB4E84-A898-40D7-BFFA-45C2010FF244}"/>
              </a:ext>
            </a:extLst>
          </p:cNvPr>
          <p:cNvSpPr txBox="1"/>
          <p:nvPr/>
        </p:nvSpPr>
        <p:spPr>
          <a:xfrm>
            <a:off x="4318310" y="1817445"/>
            <a:ext cx="7115056" cy="3247684"/>
          </a:xfrm>
          <a:prstGeom prst="rect">
            <a:avLst/>
          </a:prstGeom>
        </p:spPr>
        <p:txBody>
          <a:bodyPr vert="horz" wrap="square" lIns="0" tIns="137795" rIns="0" bIns="0" rtlCol="0">
            <a:spAutoFit/>
          </a:bodyPr>
          <a:lstStyle/>
          <a:p>
            <a:pPr marL="469900" marR="5080" indent="-457200" algn="just" rtl="1">
              <a:spcBef>
                <a:spcPts val="1200"/>
              </a:spcBef>
              <a:buFont typeface="Arial" panose="020B0604020202020204" pitchFamily="34" charset="0"/>
              <a:buChar char="•"/>
            </a:pPr>
            <a:r>
              <a:rPr lang="ar-SY" sz="3200" dirty="0">
                <a:cs typeface="Calibri"/>
              </a:rPr>
              <a:t>إن ضغط الدم لدى واحد من كل 4 أشخاص يبلغون من العمر 18 عاماً وما فوق في بلدنا تحت السيطرة.</a:t>
            </a:r>
          </a:p>
          <a:p>
            <a:pPr marL="469900" marR="5080" indent="-457200" algn="just" rtl="1">
              <a:spcBef>
                <a:spcPts val="1200"/>
              </a:spcBef>
              <a:buFont typeface="Arial" panose="020B0604020202020204" pitchFamily="34" charset="0"/>
              <a:buChar char="•"/>
            </a:pPr>
            <a:r>
              <a:rPr lang="ar-SY" sz="3200" dirty="0">
                <a:cs typeface="Calibri"/>
              </a:rPr>
              <a:t>من الممكن القول بأنه وعلى الرغم من ارتفاع معدل انتشار ارتفاع التوتر الشرياني قد يزداد الوعي على مر السنين وقد تتحسن السيطرة على ضغط الدم.</a:t>
            </a:r>
          </a:p>
        </p:txBody>
      </p:sp>
    </p:spTree>
    <p:extLst>
      <p:ext uri="{BB962C8B-B14F-4D97-AF65-F5344CB8AC3E}">
        <p14:creationId xmlns:p14="http://schemas.microsoft.com/office/powerpoint/2010/main" val="189121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a:solidFill>
            <a:schemeClr val="accent2"/>
          </a:solidFill>
        </p:spPr>
      </p:pic>
      <p:grpSp>
        <p:nvGrpSpPr>
          <p:cNvPr id="6" name="Grup 5">
            <a:extLst>
              <a:ext uri="{FF2B5EF4-FFF2-40B4-BE49-F238E27FC236}">
                <a16:creationId xmlns:a16="http://schemas.microsoft.com/office/drawing/2014/main" id="{D1F1CE0E-B3A4-4DA0-AD03-E139BFBFBA79}"/>
              </a:ext>
            </a:extLst>
          </p:cNvPr>
          <p:cNvGrpSpPr/>
          <p:nvPr/>
        </p:nvGrpSpPr>
        <p:grpSpPr>
          <a:xfrm>
            <a:off x="3830320" y="1661158"/>
            <a:ext cx="2849155" cy="3550922"/>
            <a:chOff x="0" y="2117486"/>
            <a:chExt cx="4777007" cy="4740515"/>
          </a:xfrm>
        </p:grpSpPr>
        <p:pic>
          <p:nvPicPr>
            <p:cNvPr id="7" name="Resim 6">
              <a:extLst>
                <a:ext uri="{FF2B5EF4-FFF2-40B4-BE49-F238E27FC236}">
                  <a16:creationId xmlns:a16="http://schemas.microsoft.com/office/drawing/2014/main" id="{A8934283-BC0E-4B02-A3E4-CB0AAF743EF2}"/>
                </a:ext>
              </a:extLst>
            </p:cNvPr>
            <p:cNvPicPr>
              <a:picLocks noChangeAspect="1"/>
            </p:cNvPicPr>
            <p:nvPr/>
          </p:nvPicPr>
          <p:blipFill rotWithShape="1">
            <a:blip r:embed="rId3">
              <a:extLst>
                <a:ext uri="{28A0092B-C50C-407E-A947-70E740481C1C}">
                  <a14:useLocalDpi xmlns:a14="http://schemas.microsoft.com/office/drawing/2010/main" val="0"/>
                </a:ext>
              </a:extLst>
            </a:blip>
            <a:srcRect l="73878" b="23799"/>
            <a:stretch/>
          </p:blipFill>
          <p:spPr>
            <a:xfrm>
              <a:off x="2995256" y="2227162"/>
              <a:ext cx="1781751" cy="3612316"/>
            </a:xfrm>
            <a:prstGeom prst="rect">
              <a:avLst/>
            </a:prstGeom>
          </p:spPr>
        </p:pic>
        <p:pic>
          <p:nvPicPr>
            <p:cNvPr id="8" name="Resim 7">
              <a:extLst>
                <a:ext uri="{FF2B5EF4-FFF2-40B4-BE49-F238E27FC236}">
                  <a16:creationId xmlns:a16="http://schemas.microsoft.com/office/drawing/2014/main" id="{3DF4C34E-811A-4FF9-B859-91FA7CCCC921}"/>
                </a:ext>
              </a:extLst>
            </p:cNvPr>
            <p:cNvPicPr>
              <a:picLocks noChangeAspect="1"/>
            </p:cNvPicPr>
            <p:nvPr/>
          </p:nvPicPr>
          <p:blipFill rotWithShape="1">
            <a:blip r:embed="rId3">
              <a:extLst>
                <a:ext uri="{28A0092B-C50C-407E-A947-70E740481C1C}">
                  <a14:useLocalDpi xmlns:a14="http://schemas.microsoft.com/office/drawing/2010/main" val="0"/>
                </a:ext>
              </a:extLst>
            </a:blip>
            <a:srcRect r="44587"/>
            <a:stretch/>
          </p:blipFill>
          <p:spPr>
            <a:xfrm>
              <a:off x="0" y="2117486"/>
              <a:ext cx="3779611" cy="4740515"/>
            </a:xfrm>
            <a:prstGeom prst="rect">
              <a:avLst/>
            </a:prstGeom>
          </p:spPr>
        </p:pic>
      </p:grpSp>
      <p:sp>
        <p:nvSpPr>
          <p:cNvPr id="13" name="Dikdörtgen: Köşeleri Yuvarlatılmış 12">
            <a:extLst>
              <a:ext uri="{FF2B5EF4-FFF2-40B4-BE49-F238E27FC236}">
                <a16:creationId xmlns:a16="http://schemas.microsoft.com/office/drawing/2014/main" id="{5EC6785D-BE6E-4DD7-BA5F-F11602751E75}"/>
              </a:ext>
            </a:extLst>
          </p:cNvPr>
          <p:cNvSpPr/>
          <p:nvPr/>
        </p:nvSpPr>
        <p:spPr>
          <a:xfrm>
            <a:off x="1583473" y="6168862"/>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4" name="Resim 13">
            <a:extLst>
              <a:ext uri="{FF2B5EF4-FFF2-40B4-BE49-F238E27FC236}">
                <a16:creationId xmlns:a16="http://schemas.microsoft.com/office/drawing/2014/main" id="{2B0368CC-035A-4576-9CB8-D729862D0202}"/>
              </a:ext>
            </a:extLst>
          </p:cNvPr>
          <p:cNvPicPr>
            <a:picLocks noChangeAspect="1"/>
          </p:cNvPicPr>
          <p:nvPr/>
        </p:nvPicPr>
        <p:blipFill>
          <a:blip r:embed="rId4"/>
          <a:stretch>
            <a:fillRect/>
          </a:stretch>
        </p:blipFill>
        <p:spPr>
          <a:xfrm>
            <a:off x="1713021" y="5817165"/>
            <a:ext cx="1067586" cy="181393"/>
          </a:xfrm>
          <a:prstGeom prst="rect">
            <a:avLst/>
          </a:prstGeom>
        </p:spPr>
      </p:pic>
      <p:sp>
        <p:nvSpPr>
          <p:cNvPr id="15" name="Dikdörtgen: Köşeleri Yuvarlatılmış 14">
            <a:extLst>
              <a:ext uri="{FF2B5EF4-FFF2-40B4-BE49-F238E27FC236}">
                <a16:creationId xmlns:a16="http://schemas.microsoft.com/office/drawing/2014/main" id="{A5ADD2A4-2F22-433F-806F-0F454A7187A8}"/>
              </a:ext>
            </a:extLst>
          </p:cNvPr>
          <p:cNvSpPr/>
          <p:nvPr/>
        </p:nvSpPr>
        <p:spPr>
          <a:xfrm>
            <a:off x="1849581" y="581694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8281991C-C0A6-410F-BEF6-F803BD4BB092}"/>
              </a:ext>
            </a:extLst>
          </p:cNvPr>
          <p:cNvSpPr/>
          <p:nvPr/>
        </p:nvSpPr>
        <p:spPr>
          <a:xfrm>
            <a:off x="585529" y="1878149"/>
            <a:ext cx="2711977" cy="2308324"/>
          </a:xfrm>
          <a:prstGeom prst="rect">
            <a:avLst/>
          </a:prstGeom>
        </p:spPr>
        <p:txBody>
          <a:bodyPr wrap="square">
            <a:spAutoFit/>
          </a:bodyPr>
          <a:lstStyle/>
          <a:p>
            <a:pPr algn="r" rtl="1"/>
            <a:r>
              <a:rPr lang="ar-SY" sz="3600" b="1" kern="0" dirty="0">
                <a:solidFill>
                  <a:schemeClr val="bg1"/>
                </a:solidFill>
                <a:latin typeface="Calibri"/>
                <a:ea typeface="+mj-ea"/>
                <a:cs typeface="Calibri"/>
              </a:rPr>
              <a:t>إن لم تتم السيطرة على ضغط الدم المرتفع</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6" name="object 4">
            <a:extLst>
              <a:ext uri="{FF2B5EF4-FFF2-40B4-BE49-F238E27FC236}">
                <a16:creationId xmlns:a16="http://schemas.microsoft.com/office/drawing/2014/main" id="{E70361D7-AA85-4808-9CE2-87464793C0DF}"/>
              </a:ext>
            </a:extLst>
          </p:cNvPr>
          <p:cNvSpPr txBox="1"/>
          <p:nvPr/>
        </p:nvSpPr>
        <p:spPr>
          <a:xfrm>
            <a:off x="7403690" y="1817445"/>
            <a:ext cx="4029676" cy="3555460"/>
          </a:xfrm>
          <a:prstGeom prst="rect">
            <a:avLst/>
          </a:prstGeom>
        </p:spPr>
        <p:txBody>
          <a:bodyPr vert="horz" wrap="square" lIns="0" tIns="137795" rIns="0" bIns="0" rtlCol="0">
            <a:spAutoFit/>
          </a:bodyPr>
          <a:lstStyle/>
          <a:p>
            <a:pPr marL="469900" marR="5080" indent="-457200" algn="r" rtl="1">
              <a:spcBef>
                <a:spcPts val="600"/>
              </a:spcBef>
              <a:buFont typeface="Arial" panose="020B0604020202020204" pitchFamily="34" charset="0"/>
              <a:buChar char="•"/>
            </a:pPr>
            <a:r>
              <a:rPr lang="ar-SY" sz="2400" dirty="0">
                <a:cs typeface="Calibri"/>
              </a:rPr>
              <a:t>قد يتسبب بحدوث النوبة القلبية،</a:t>
            </a:r>
          </a:p>
          <a:p>
            <a:pPr marL="469900" marR="5080" indent="-457200" algn="r" rtl="1">
              <a:spcBef>
                <a:spcPts val="600"/>
              </a:spcBef>
              <a:buFont typeface="Arial" panose="020B0604020202020204" pitchFamily="34" charset="0"/>
              <a:buChar char="•"/>
            </a:pPr>
            <a:r>
              <a:rPr lang="ar-SY" sz="2400" dirty="0">
                <a:cs typeface="Calibri"/>
              </a:rPr>
              <a:t>قصور القلب،</a:t>
            </a:r>
          </a:p>
          <a:p>
            <a:pPr marL="469900" marR="5080" indent="-457200" algn="r" rtl="1">
              <a:spcBef>
                <a:spcPts val="600"/>
              </a:spcBef>
              <a:buFont typeface="Arial" panose="020B0604020202020204" pitchFamily="34" charset="0"/>
              <a:buChar char="•"/>
            </a:pPr>
            <a:r>
              <a:rPr lang="ar-SY" sz="2400" dirty="0">
                <a:cs typeface="Calibri"/>
              </a:rPr>
              <a:t>تشكل أمهات الدم (الانتفاخ) في الأوعية،</a:t>
            </a:r>
          </a:p>
          <a:p>
            <a:pPr marL="469900" marR="5080" indent="-457200" algn="r" rtl="1">
              <a:spcBef>
                <a:spcPts val="600"/>
              </a:spcBef>
              <a:buFont typeface="Arial" panose="020B0604020202020204" pitchFamily="34" charset="0"/>
              <a:buChar char="•"/>
            </a:pPr>
            <a:r>
              <a:rPr lang="ar-SY" sz="2400" dirty="0">
                <a:cs typeface="Calibri"/>
              </a:rPr>
              <a:t>السكتة الدماغية،</a:t>
            </a:r>
          </a:p>
          <a:p>
            <a:pPr marL="469900" marR="5080" indent="-457200" algn="r" rtl="1">
              <a:spcBef>
                <a:spcPts val="600"/>
              </a:spcBef>
              <a:buFont typeface="Arial" panose="020B0604020202020204" pitchFamily="34" charset="0"/>
              <a:buChar char="•"/>
            </a:pPr>
            <a:r>
              <a:rPr lang="ar-SY" sz="2400" dirty="0">
                <a:cs typeface="Calibri"/>
              </a:rPr>
              <a:t>القصور الكلوي،</a:t>
            </a:r>
          </a:p>
          <a:p>
            <a:pPr marL="469900" marR="5080" indent="-457200" algn="r" rtl="1">
              <a:spcBef>
                <a:spcPts val="600"/>
              </a:spcBef>
              <a:buFont typeface="Arial" panose="020B0604020202020204" pitchFamily="34" charset="0"/>
              <a:buChar char="•"/>
            </a:pPr>
            <a:r>
              <a:rPr lang="ar-SY" sz="2400" dirty="0">
                <a:cs typeface="Calibri"/>
              </a:rPr>
              <a:t>العمى،</a:t>
            </a:r>
          </a:p>
          <a:p>
            <a:pPr marL="469900" marR="5080" indent="-457200" algn="r" rtl="1">
              <a:spcBef>
                <a:spcPts val="600"/>
              </a:spcBef>
              <a:buFont typeface="Arial" panose="020B0604020202020204" pitchFamily="34" charset="0"/>
              <a:buChar char="•"/>
            </a:pPr>
            <a:r>
              <a:rPr lang="ar-SY" sz="2400" dirty="0">
                <a:cs typeface="Calibri"/>
              </a:rPr>
              <a:t>فقدان الوعي.</a:t>
            </a:r>
          </a:p>
        </p:txBody>
      </p:sp>
    </p:spTree>
    <p:extLst>
      <p:ext uri="{BB962C8B-B14F-4D97-AF65-F5344CB8AC3E}">
        <p14:creationId xmlns:p14="http://schemas.microsoft.com/office/powerpoint/2010/main" val="20142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2548</TotalTime>
  <Words>1920</Words>
  <Application>Microsoft Office PowerPoint</Application>
  <PresentationFormat>Geniş ekran</PresentationFormat>
  <Paragraphs>301</Paragraphs>
  <Slides>36</Slides>
  <Notes>12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Calibri Light</vt:lpstr>
      <vt:lpstr>Metropolitan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364</cp:revision>
  <dcterms:created xsi:type="dcterms:W3CDTF">2020-11-02T08:42:42Z</dcterms:created>
  <dcterms:modified xsi:type="dcterms:W3CDTF">2021-11-22T18:18:02Z</dcterms:modified>
</cp:coreProperties>
</file>